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Default Extension="doc" ContentType="application/msword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4" r:id="rId6"/>
    <p:sldMasterId id="2147483737" r:id="rId7"/>
    <p:sldMasterId id="2147483750" r:id="rId8"/>
  </p:sldMasterIdLst>
  <p:notesMasterIdLst>
    <p:notesMasterId r:id="rId65"/>
  </p:notes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5" r:id="rId46"/>
    <p:sldId id="307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38" r:id="rId62"/>
    <p:sldId id="339" r:id="rId63"/>
    <p:sldId id="340" r:id="rId6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3.wmf"/><Relationship Id="rId1" Type="http://schemas.openxmlformats.org/officeDocument/2006/relationships/image" Target="../media/image26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8E669-FC4B-41EF-8263-DC3259BF1329}" type="datetimeFigureOut">
              <a:rPr lang="zh-TW" altLang="en-US" smtClean="0"/>
              <a:pPr/>
              <a:t>2014/4/30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87383-BAF4-48DE-B7A7-AD459FD4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71841010-2767-4919-89B9-D6E3914EC272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80899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0900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11AF6534-5F09-41AB-A9D2-FAA071C75106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82947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2948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56CAD98-3348-4CF8-A467-898CF197388B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84995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4996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3C3581E1-EC17-4678-B14F-FF2D43239D5F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87043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7044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F5BCC5A-666F-4996-8CC3-98DDBE2122AF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8063" y="685617"/>
            <a:ext cx="5023489" cy="3429552"/>
          </a:xfrm>
          <a:ln/>
        </p:spPr>
      </p:sp>
      <p:sp>
        <p:nvSpPr>
          <p:cNvPr id="89091" name="備忘稿版面配置區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9092" name="投影片編號版面配置區 3"/>
          <p:cNvSpPr txBox="1">
            <a:spLocks noGrp="1"/>
          </p:cNvSpPr>
          <p:nvPr/>
        </p:nvSpPr>
        <p:spPr bwMode="auto">
          <a:xfrm>
            <a:off x="3883991" y="8684961"/>
            <a:ext cx="2972392" cy="45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7A0FE0D5-F843-41F1-B4C9-1F7857DCD38A}" type="slidenum">
              <a:rPr kumimoji="1" lang="zh-TW" altLang="en-US" sz="1200" smtClean="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kumimoji="1" lang="en-US" altLang="zh-TW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24D15-95A5-48CA-A5C8-17C214A136B1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4D09F-EBEF-40DC-8687-E1218A4B2BD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832A6-B01E-46FB-97C5-BAA1B930E8C7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473F4-4743-4FE8-843F-F506D527FC70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56819-05D3-4B87-8CA1-362801A6563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AC0F1-DB33-4D95-BE1C-1F974BAA585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1CA61-1A01-4EF5-AA01-50937B6DF757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D356B-7E39-4C27-9114-CD268DDF8FF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0D052-EDC3-443D-A548-A0BBC7BA40B9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253B7-7BAC-4E39-8F9E-10E21D81098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6CFF2-5844-4040-B9C0-62A6CDB31E3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892AC-7CCE-493A-969D-76C4CF3326F3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D1D75-21B1-49F4-BCEB-A83491056913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9EBAB-812C-4333-8CBA-D61E7C7112B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A5270-D1B2-4C81-A314-430F88B09099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5716-6D7E-40A5-9FA6-1A056C20BDE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620F1-EBC0-48CD-AFC1-465BF75D352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BB655-923A-4B5F-A718-3140B711A95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3C281-245E-40C8-8016-56F6D2900D59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09C18-9C71-4BC6-B2A3-821E1135689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EAF2-4D5C-4292-99DA-4FFA9C9FE4F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284D-6381-4638-A5C1-AEF9F74FF2D7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44DE0-A40E-4070-9EEE-ECB6CE839B34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37FEA-9298-4D2D-9E57-94E4151F61D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FFB7-15B0-456E-99C7-5796C7A733CF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F3DFA-624F-4073-94F6-E28DDFA3B57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83641-54C1-4639-9ED7-703477C7409C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CAD37-B383-4571-B4D3-63F8B6D1DD2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2C10F-0C53-49AC-8792-07755D3D2E64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AC378-712B-41B0-BFE8-B084E0E5C5A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9A5A3-9D30-4C41-9907-6348A47E72B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34F0B-5612-4DB1-B914-C5104AF048D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4B71-C758-49CD-A5E9-A3A5CCA81C80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D56FC-549E-4C3B-A0AF-EC4B23CC587E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44321-AAF7-4B20-A031-63FB6AC1234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9939-FEEE-4B79-906A-61BC790BC6E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1C5A-293F-4A03-BD68-96A55DB9951C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74EC7-0B9D-4AB0-9BB9-0843478D9EB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3F9D8-7589-425C-8198-0AC098DDFF92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D8FCD-9E5F-4FFF-AFC7-5697A34E7BE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A2FA8-89AA-4F24-935E-B37BC61463B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895CC-BFD8-47DE-8DD1-ACE36ADF246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37D44-A622-4B1C-BB52-4367F9A7354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D505-9A31-4392-927A-F9E80D1CAD8E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C4C1-0397-4A35-8950-258DB2C30F72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D0E55-448E-4CDD-AF63-90CE8341173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901B-6E12-4823-880C-8E203300B09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3127B-5AC4-411A-8742-55E9011DBE8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FFB7-15B0-456E-99C7-5796C7A733CF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F3DFA-624F-4073-94F6-E28DDFA3B57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83641-54C1-4639-9ED7-703477C7409C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CAD37-B383-4571-B4D3-63F8B6D1DD2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2C10F-0C53-49AC-8792-07755D3D2E64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AC378-712B-41B0-BFE8-B084E0E5C5A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9A5A3-9D30-4C41-9907-6348A47E72B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34F0B-5612-4DB1-B914-C5104AF048D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4B71-C758-49CD-A5E9-A3A5CCA81C80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D56FC-549E-4C3B-A0AF-EC4B23CC587E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44321-AAF7-4B20-A031-63FB6AC1234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9939-FEEE-4B79-906A-61BC790BC6E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1C5A-293F-4A03-BD68-96A55DB9951C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74EC7-0B9D-4AB0-9BB9-0843478D9EB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3F9D8-7589-425C-8198-0AC098DDFF92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D8FCD-9E5F-4FFF-AFC7-5697A34E7BE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A2FA8-89AA-4F24-935E-B37BC61463B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895CC-BFD8-47DE-8DD1-ACE36ADF246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37D44-A622-4B1C-BB52-4367F9A7354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D505-9A31-4392-927A-F9E80D1CAD8E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C4C1-0397-4A35-8950-258DB2C30F72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D0E55-448E-4CDD-AF63-90CE8341173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901B-6E12-4823-880C-8E203300B09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3127B-5AC4-411A-8742-55E9011DBE8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7ADAB-2C9A-4E51-B334-6622F6A8532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0B996-0C3D-45D2-AF6A-5AAC7531EB5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E21AB-080B-4729-9A42-2EA17CEB832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C4C0A-374A-4AFA-9B13-4C50BFD5B779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A11F7-0106-4EAC-81D6-D8ABDC13795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1B4FD-8111-4EAA-9B37-533E466E08A3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55CC-FB10-40AF-BBC8-0F098AE1A191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1E3DB-DE36-45E8-815C-1AB5AE3C9F97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C390D-2754-4A1F-8C54-1006A3AEEEE0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32323-6FDF-428E-AB73-A0F8025014C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272D-4BB2-4C0C-86E4-83006414E46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5A936-E6DC-4465-A16B-1F3F4E93E066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166BC-6526-4C1B-BA63-FFCDAAEC007E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02A17-D05B-4FE3-9088-D4BFBDBAAF85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23CF-9A47-4EF3-BED8-1B9E99DB35EB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3DC35-3E80-4BA3-A2FD-0A1E1D522360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EDFCD-16A1-4983-B607-77440C9CB04A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07E4E-8598-4A9A-8C5E-AD05139135E4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2DCE1-6445-4F8F-B87E-9105E65BDED8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C3BB1-9050-4C0D-9783-E21F15119AA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250B8-9753-4D77-B72D-1ED468CA599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1A64-EF93-43B3-A557-248BA184E730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A81C2-E8F3-44B4-A196-0ED92DA7ED8E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6E086-9D43-4C45-8BFB-0FC24456A9B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C8EDC-DB56-47FD-8E13-4CB44C435CB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BBC1E2-2EAD-4FBE-B2E6-5065457BED0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86D3CC-4C5F-4C1E-B612-6598D223C55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BD5A37-62FA-49F4-826B-5849107DD0D8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41F064-9706-4566-9EFF-C31363E88A33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64311B-66B9-4C67-A091-C3C6D7FBFAB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4BC75D-3267-4BF3-A930-C23254CC37D8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4BFE8C-358B-4517-A652-74E0A2656EF8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2484E8-EB50-4CB7-BE2B-F16EC2F6F76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8A6A32-A842-4FAC-BED8-47EE2E100A7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4996AC-C8DF-4A98-B8D6-9BF7A04B434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ADFA9-F20F-482F-937D-360045404B85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285DB-B671-4241-8F51-69269E1243D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F78FA-6B68-49FD-9839-9DCB5542437E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23698-E817-4531-B09A-D5AE75EAAB1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601A0-18FC-47BF-B3E2-59D3F001793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80AC-7D42-46BE-B0E9-754903FFBFB2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DDDFF-E598-4C83-923A-2BE7264DAAA3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C83F-D0A8-45D6-929B-3AA2287D76DC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94D10-A3B5-40A3-A934-3A5C83540ECA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EFF94-7614-4582-84A1-947EC739569E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C48EE-7F70-4B16-9301-345A2F120A3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A1106-EA31-4898-B6F6-B0C783EC254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5D9D2-C62E-4A52-A34C-DFE31923299E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09E90-3BBE-4244-B462-C8E94ECC8550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A7831-1A4F-4D1D-9FA3-01784C0BDBD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9F7E5-7327-414E-BD2D-85B323BABB92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E0802-9976-4773-822A-EBD470A700D7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91E73-B8D5-4BB4-9B6B-5871BE023EB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4D8AE-988E-435C-A696-CE2613307E79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A66-9FF9-47D4-9B4A-53C08BBF0A47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216CF-3B6E-46FE-9F12-F1726A54BDE5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760B5-90F8-45FC-A75E-024AA4A008F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BCEF8-384F-4030-A823-E63F2FD29D8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B4F34-7301-4671-AD08-D877A4069C32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B1616-82EE-4030-AC1B-159E7CDC219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B2500-E2A2-4E2F-ADD8-3D5DD179EF1B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69C3D-75BE-4322-87DE-538CF96A3309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F0231-1811-4C16-8139-C5815FF488A7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0746A-CFC3-4679-8EB5-7574DEA18DF3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ECDB2-CB1D-4AFB-B182-AA478F6819B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9AE66-BD92-4899-ADC2-E5CA5397E614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B651-C58E-4EF4-8C4C-531FAF8E01F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1F1B8-C1A0-4434-9932-863C2E8FAF5F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99664-8CC2-451C-9D7C-B2CCEC294721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72ED9-A04E-4391-AB28-54A09A81EAA7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6FA27-F617-433D-9726-8A33F5F2C89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43059-18D4-4009-907F-89B7A2490281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54C92-9B8D-4538-B3E1-07606BC6885A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7B7BD-13CF-4497-970A-D97C329F06A7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07201-BF0B-48BE-A7DD-39E2C6052FD3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BF99E-DD2F-4508-AFB3-7D4DAD2CF46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1159E-0200-4E25-88BD-6D933308707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40924-5722-43A7-AE3A-EF4CA3DFCA26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C9120-BABE-48D1-A230-CBD21A8BC728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72078-44DD-40FD-BC78-BAA0DB5405DD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35F4D-9EA5-494C-9910-84664B64E53D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834C6-D349-4820-A2F6-23A8D35BC154}" type="datetimeFigureOut">
              <a:rPr lang="zh-TW" altLang="en-US">
                <a:solidFill>
                  <a:prstClr val="black"/>
                </a:solidFill>
              </a:rPr>
              <a:pPr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24A2-9132-428E-A008-F5862564A11F}" type="slidenum">
              <a:rPr lang="zh-TW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8F97D0-C9DC-4C32-A989-832A751396E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D9786C-36D5-4DB1-865E-E1A42821DCD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8D7880-DEF2-432B-9818-12D5D72AC46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6E9542-A5EF-458E-AF47-137A46CE92B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D02990-508E-42E2-8EA1-400373FE2A5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A65D8F-C507-4B0A-B557-A245A4ED70A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7C69AC-D70D-49DE-B460-882A2D7FDC0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74CB35-CE80-4279-97C3-A41654C170B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C7E786-0DCE-470F-9ED6-034240C53D4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335A6B-0271-49AD-99EE-E0E4305AEAF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5F2E9F-1E69-4375-B4AF-789C0A12E08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FD17CC-BD6B-4359-A324-5A41D61E5502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D863E4-0D36-4FD5-B187-DB4736AE56C0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 userDrawn="1"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2-1</a:t>
            </a:r>
            <a:endParaRPr kumimoji="1" lang="zh-TW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C2E268-864C-4C88-9199-A1F3A45BE64A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7E9663-BEFD-49A3-A8A3-21B42A93EDC3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 userDrawn="1"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2-2</a:t>
            </a:r>
            <a:endParaRPr kumimoji="1" lang="zh-TW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C2E268-864C-4C88-9199-A1F3A45BE64A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7E9663-BEFD-49A3-A8A3-21B42A93EDC3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 userDrawn="1"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2-2</a:t>
            </a:r>
            <a:endParaRPr kumimoji="1" lang="zh-TW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F60578-07E1-41D5-A833-DE4A190B6D4C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BC32FA-78FC-44C0-9F96-1D2674721268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 userDrawn="1"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2-5</a:t>
            </a:r>
            <a:endParaRPr kumimoji="1" lang="zh-TW" altLang="en-US" sz="3600" kern="1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 descr="物理底圖-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42672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785A03-DFA9-480F-9100-19CE7D0F9FA4}" type="slidenum">
              <a:rPr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rgbClr val="22226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rgbClr val="222268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rgbClr val="222268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rgbClr val="222268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28A74B-5877-4B65-9CD2-383E199BE2A6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A131A4-E646-4F23-856D-240D9A9DEAFA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 userDrawn="1"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2-7</a:t>
            </a:r>
            <a:endParaRPr kumimoji="1" lang="zh-TW" altLang="en-US" sz="3600" kern="1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 cstate="print"/>
          <a:srcRect t="-2" b="24435"/>
          <a:stretch>
            <a:fillRect/>
          </a:stretch>
        </p:blipFill>
        <p:spPr bwMode="auto">
          <a:xfrm>
            <a:off x="0" y="0"/>
            <a:ext cx="12588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68313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6EB096-F5CE-4E97-B32B-965548583788}" type="datetimeFigureOut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2014/4/30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32138" y="63087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7D5FA5-2C77-40A3-B663-88FD7DF35A14}" type="slidenum">
              <a:rPr lang="zh-TW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  <p:pic>
        <p:nvPicPr>
          <p:cNvPr id="1032" name="圖片 1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927100"/>
            <a:ext cx="973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WordArt 9"/>
          <p:cNvSpPr>
            <a:spLocks noChangeArrowheads="1" noChangeShapeType="1" noTextEdit="1"/>
          </p:cNvSpPr>
          <p:nvPr/>
        </p:nvSpPr>
        <p:spPr bwMode="auto">
          <a:xfrm>
            <a:off x="8486775" y="44450"/>
            <a:ext cx="622300" cy="293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2-8</a:t>
            </a:r>
            <a:endParaRPr kumimoji="1" lang="zh-TW" altLang="en-US" sz="3600" kern="1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8B00BC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8B00BC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7" descr="物理底圖-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8"/>
          <p:cNvSpPr>
            <a:spLocks noChangeArrowheads="1"/>
          </p:cNvSpPr>
          <p:nvPr/>
        </p:nvSpPr>
        <p:spPr bwMode="auto">
          <a:xfrm>
            <a:off x="0" y="0"/>
            <a:ext cx="9144000" cy="42672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CE81EA-1E2C-413D-8DA9-7C7FF6C252F7}" type="slidenum">
              <a:rPr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rgbClr val="262673"/>
          </a:solidFill>
          <a:latin typeface="標楷體" pitchFamily="65" charset="-12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rgbClr val="22226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rgbClr val="222268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rgbClr val="222268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rgbClr val="222268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222268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y.ntnu.edu.tw/wiki/index.php/%E5%BC%A6%E6%B3%A2%E7%9A%84%E5%8F%8D%E5%B0%84%E8%88%87%E9%80%8F%E5%B0%84" TargetMode="External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demo.phy.tw/experiments/sound-and-wave/frequency-polarize-standing-wave/" TargetMode="External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0.wmf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46.png"/><Relationship Id="rId4" Type="http://schemas.openxmlformats.org/officeDocument/2006/relationships/hyperlink" Target="2-8%20&#27700;&#27874;&#24178;&#28041;.exe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0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Microsoft_Office_Word_97_-_2003___1.doc"/><Relationship Id="rId4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5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7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波動的特性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351837" cy="4525963"/>
          </a:xfrm>
        </p:spPr>
        <p:txBody>
          <a:bodyPr/>
          <a:lstStyle/>
          <a:p>
            <a:r>
              <a:rPr lang="en-US" altLang="zh-TW" dirty="0" smtClean="0"/>
              <a:t>1. </a:t>
            </a:r>
            <a:r>
              <a:rPr lang="zh-TW" altLang="en-US" dirty="0" smtClean="0"/>
              <a:t>波動是傳遞</a:t>
            </a:r>
            <a:r>
              <a:rPr lang="zh-TW" altLang="en-US" u="sng" dirty="0" smtClean="0"/>
              <a:t>　能量　</a:t>
            </a:r>
            <a:r>
              <a:rPr lang="zh-TW" altLang="en-US" dirty="0" smtClean="0"/>
              <a:t>的一種形式。</a:t>
            </a:r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波動是</a:t>
            </a:r>
            <a:r>
              <a:rPr lang="zh-TW" altLang="en-US" dirty="0" smtClean="0">
                <a:solidFill>
                  <a:srgbClr val="FF0000"/>
                </a:solidFill>
              </a:rPr>
              <a:t>質點集體的運動形式</a:t>
            </a:r>
            <a:r>
              <a:rPr lang="zh-TW" altLang="en-US" dirty="0" smtClean="0"/>
              <a:t>，本身並非物質，故波動並不具有質點的性質。</a:t>
            </a:r>
            <a:endParaRPr lang="en-US" altLang="zh-TW" dirty="0" smtClean="0"/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介質不隨波前進，僅在原處振動（即不傳遞質量）。亦即</a:t>
            </a:r>
            <a:r>
              <a:rPr lang="zh-TW" altLang="en-US" dirty="0" smtClean="0">
                <a:solidFill>
                  <a:srgbClr val="FF0000"/>
                </a:solidFill>
              </a:rPr>
              <a:t>波動僅傳播介質之運動狀態</a:t>
            </a:r>
            <a:r>
              <a:rPr lang="zh-TW" altLang="en-US" dirty="0" smtClean="0"/>
              <a:t>，而非介質本身。</a:t>
            </a:r>
          </a:p>
          <a:p>
            <a:r>
              <a:rPr lang="en-US" altLang="zh-TW" dirty="0" smtClean="0"/>
              <a:t>4. </a:t>
            </a:r>
            <a:r>
              <a:rPr lang="zh-TW" altLang="en-US" dirty="0" smtClean="0"/>
              <a:t>波在同一介質中以</a:t>
            </a:r>
            <a:r>
              <a:rPr lang="zh-TW" altLang="en-US" u="sng" dirty="0" smtClean="0"/>
              <a:t>　等速率　</a:t>
            </a:r>
            <a:r>
              <a:rPr lang="zh-TW" altLang="en-US" dirty="0" smtClean="0"/>
              <a:t>傳播，其波形亦保持不變。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03575" y="1700213"/>
            <a:ext cx="1008063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2000">
              <a:solidFill>
                <a:prstClr val="black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643438" y="4951413"/>
            <a:ext cx="1223962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nimBg="1"/>
      <p:bldP spid="7578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繩波的波速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68638"/>
            <a:ext cx="91440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2339975" y="1557338"/>
          <a:ext cx="3887788" cy="1454150"/>
        </p:xfrm>
        <a:graphic>
          <a:graphicData uri="http://schemas.openxmlformats.org/presentationml/2006/ole">
            <p:oleObj spid="_x0000_s3074" name="方程式" r:id="rId4" imgW="1765300" imgH="660400" progId="Equation.3">
              <p:embed/>
            </p:oleObj>
          </a:graphicData>
        </a:graphic>
      </p:graphicFrame>
      <p:sp>
        <p:nvSpPr>
          <p:cNvPr id="9222" name="AutoShape 8"/>
          <p:cNvSpPr>
            <a:spLocks/>
          </p:cNvSpPr>
          <p:nvPr/>
        </p:nvSpPr>
        <p:spPr bwMode="auto">
          <a:xfrm>
            <a:off x="2051050" y="1700213"/>
            <a:ext cx="71438" cy="1223962"/>
          </a:xfrm>
          <a:prstGeom prst="leftBrace">
            <a:avLst>
              <a:gd name="adj1" fmla="val 14277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468313" y="1738313"/>
          <a:ext cx="1181100" cy="1133475"/>
        </p:xfrm>
        <a:graphic>
          <a:graphicData uri="http://schemas.openxmlformats.org/presentationml/2006/ole">
            <p:oleObj spid="_x0000_s3075" name="Equation" r:id="rId5" imgW="1180588" imgH="11298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繩波的波速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smtClean="0"/>
              <a:t>【</a:t>
            </a:r>
            <a:r>
              <a:rPr lang="zh-TW" altLang="en-US" sz="2800" smtClean="0"/>
              <a:t>證明</a:t>
            </a:r>
            <a:r>
              <a:rPr lang="en-US" altLang="zh-TW" sz="2800" smtClean="0"/>
              <a:t>】</a:t>
            </a:r>
          </a:p>
          <a:p>
            <a:r>
              <a:rPr lang="en-US" altLang="zh-TW" sz="2800" smtClean="0"/>
              <a:t>1. </a:t>
            </a:r>
            <a:r>
              <a:rPr lang="zh-TW" altLang="en-US" sz="2800" smtClean="0"/>
              <a:t>如圖 </a:t>
            </a:r>
            <a:r>
              <a:rPr lang="en-US" altLang="zh-TW" sz="2800" smtClean="0"/>
              <a:t>2-3(a)</a:t>
            </a:r>
            <a:r>
              <a:rPr lang="zh-TW" altLang="en-US" sz="2800" smtClean="0"/>
              <a:t>，一細繩張力為 </a:t>
            </a:r>
            <a:r>
              <a:rPr lang="en-US" altLang="zh-TW" sz="2800" smtClean="0"/>
              <a:t>F</a:t>
            </a:r>
            <a:r>
              <a:rPr lang="zh-TW" altLang="en-US" sz="2800" smtClean="0"/>
              <a:t>，單位長度的質量為 </a:t>
            </a:r>
            <a:r>
              <a:rPr lang="en-US" altLang="en-US" sz="2800" smtClean="0"/>
              <a:t>μ</a:t>
            </a:r>
            <a:r>
              <a:rPr lang="zh-TW" altLang="en-US" sz="2800" smtClean="0"/>
              <a:t>。假設有一凸起的脈波以速率 </a:t>
            </a:r>
            <a:r>
              <a:rPr lang="en-US" altLang="zh-TW" sz="2800" smtClean="0"/>
              <a:t>v </a:t>
            </a:r>
            <a:r>
              <a:rPr lang="zh-TW" altLang="en-US" sz="2800" smtClean="0"/>
              <a:t>沿繩子由左向右前進。</a:t>
            </a:r>
          </a:p>
          <a:p>
            <a:r>
              <a:rPr lang="en-US" altLang="zh-TW" sz="2800" smtClean="0"/>
              <a:t>2. </a:t>
            </a:r>
            <a:r>
              <a:rPr lang="zh-TW" altLang="en-US" sz="2800" smtClean="0"/>
              <a:t>設脈波最高點上一小段 </a:t>
            </a:r>
            <a:r>
              <a:rPr lang="en-US" altLang="zh-TW" sz="2800" smtClean="0"/>
              <a:t>AB</a:t>
            </a:r>
            <a:r>
              <a:rPr lang="zh-TW" altLang="en-US" sz="2800" smtClean="0"/>
              <a:t>，長</a:t>
            </a:r>
            <a:r>
              <a:rPr lang="en-US" altLang="zh-TW" sz="2800" smtClean="0"/>
              <a:t>ΔL </a:t>
            </a:r>
            <a:r>
              <a:rPr lang="zh-TW" altLang="en-US" sz="2800" smtClean="0"/>
              <a:t>之曲率半徑為 </a:t>
            </a:r>
            <a:r>
              <a:rPr lang="en-US" altLang="zh-TW" sz="2800" smtClean="0"/>
              <a:t>R</a:t>
            </a:r>
            <a:r>
              <a:rPr lang="zh-TW" altLang="en-US" sz="2800" smtClean="0"/>
              <a:t>，圓心角為 </a:t>
            </a:r>
            <a:r>
              <a:rPr lang="en-US" altLang="zh-TW" sz="2800" smtClean="0"/>
              <a:t>2θ</a:t>
            </a:r>
            <a:r>
              <a:rPr lang="zh-TW" altLang="en-US" sz="2800" smtClean="0"/>
              <a:t>，如圖 </a:t>
            </a:r>
            <a:r>
              <a:rPr lang="en-US" altLang="zh-TW" sz="2800" smtClean="0"/>
              <a:t>2-3(b)</a:t>
            </a:r>
            <a:r>
              <a:rPr lang="zh-TW" altLang="en-US" sz="2800" smtClean="0"/>
              <a:t>，則此一小段繩之質量</a:t>
            </a:r>
            <a:r>
              <a:rPr lang="en-US" altLang="en-US" sz="2800" smtClean="0"/>
              <a:t>Δ</a:t>
            </a:r>
            <a:r>
              <a:rPr lang="en-US" altLang="zh-TW" sz="2800" smtClean="0"/>
              <a:t>m=</a:t>
            </a:r>
            <a:r>
              <a:rPr lang="en-US" altLang="en-US" sz="2800" smtClean="0"/>
              <a:t>μΔ</a:t>
            </a:r>
            <a:r>
              <a:rPr lang="en-US" altLang="zh-TW" sz="2800" smtClean="0"/>
              <a:t>L=</a:t>
            </a:r>
            <a:r>
              <a:rPr lang="en-US" altLang="en-US" sz="2800" smtClean="0"/>
              <a:t>μ</a:t>
            </a:r>
            <a:r>
              <a:rPr lang="en-US" altLang="zh-TW" sz="2800" smtClean="0"/>
              <a:t>R</a:t>
            </a:r>
            <a:r>
              <a:rPr lang="zh-TW" altLang="en-US" sz="2800" smtClean="0"/>
              <a:t>（</a:t>
            </a:r>
            <a:r>
              <a:rPr lang="en-US" altLang="zh-TW" sz="2800" smtClean="0"/>
              <a:t>2</a:t>
            </a:r>
            <a:r>
              <a:rPr lang="en-US" altLang="en-US" sz="2800" smtClean="0"/>
              <a:t>θ</a:t>
            </a:r>
            <a:r>
              <a:rPr lang="zh-TW" altLang="en-US" sz="2800" smtClean="0"/>
              <a:t>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繩波的波速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smtClean="0"/>
              <a:t>3. </a:t>
            </a:r>
            <a:r>
              <a:rPr lang="zh-TW" altLang="en-US" sz="2800" smtClean="0"/>
              <a:t>此一小段繩對圓心之速度即等於脈波之波速 </a:t>
            </a:r>
            <a:r>
              <a:rPr lang="en-US" altLang="zh-TW" sz="2800" smtClean="0"/>
              <a:t>v</a:t>
            </a:r>
            <a:r>
              <a:rPr lang="zh-TW" altLang="en-US" sz="2800" smtClean="0"/>
              <a:t>，而其向心力則由繩張力 </a:t>
            </a:r>
            <a:r>
              <a:rPr lang="en-US" altLang="zh-TW" sz="2800" smtClean="0"/>
              <a:t>F </a:t>
            </a:r>
            <a:r>
              <a:rPr lang="zh-TW" altLang="en-US" sz="2800" smtClean="0"/>
              <a:t>提供</a:t>
            </a:r>
          </a:p>
          <a:p>
            <a:r>
              <a:rPr lang="en-US" altLang="zh-TW" sz="2800" smtClean="0"/>
              <a:t>     F</a:t>
            </a:r>
            <a:r>
              <a:rPr lang="en-US" altLang="zh-TW" sz="2800" baseline="-25000" smtClean="0"/>
              <a:t>c</a:t>
            </a:r>
            <a:r>
              <a:rPr lang="en-US" altLang="zh-TW" sz="2800" smtClean="0"/>
              <a:t>=2F sinθ</a:t>
            </a:r>
            <a:r>
              <a:rPr lang="en-US" altLang="en-US" sz="2800" smtClean="0"/>
              <a:t>≒</a:t>
            </a:r>
            <a:r>
              <a:rPr lang="en-US" altLang="zh-TW" sz="2800" smtClean="0"/>
              <a:t>2Fθ</a:t>
            </a:r>
            <a:r>
              <a:rPr lang="zh-TW" altLang="en-US" sz="2800" smtClean="0"/>
              <a:t>（</a:t>
            </a:r>
            <a:r>
              <a:rPr lang="en-US" altLang="zh-TW" sz="2800" smtClean="0"/>
              <a:t>θ</a:t>
            </a:r>
            <a:r>
              <a:rPr lang="zh-TW" altLang="en-US" sz="2800" smtClean="0"/>
              <a:t>甚小時 </a:t>
            </a:r>
            <a:r>
              <a:rPr lang="en-US" altLang="zh-TW" sz="2800" smtClean="0"/>
              <a:t>sinθ</a:t>
            </a:r>
            <a:r>
              <a:rPr lang="en-US" altLang="en-US" sz="2800" smtClean="0"/>
              <a:t>≒</a:t>
            </a:r>
            <a:r>
              <a:rPr lang="en-US" altLang="zh-TW" sz="2800" smtClean="0"/>
              <a:t>tanθ</a:t>
            </a:r>
            <a:r>
              <a:rPr lang="en-US" altLang="en-US" sz="2800" smtClean="0"/>
              <a:t>≒</a:t>
            </a:r>
            <a:r>
              <a:rPr lang="en-US" altLang="zh-TW" sz="2800" smtClean="0"/>
              <a:t>θ</a:t>
            </a:r>
            <a:r>
              <a:rPr lang="zh-TW" altLang="en-US" sz="2800" smtClean="0"/>
              <a:t>）</a:t>
            </a:r>
          </a:p>
          <a:p>
            <a:endParaRPr lang="zh-TW" altLang="en-US" sz="2800" smtClean="0"/>
          </a:p>
          <a:p>
            <a:r>
              <a:rPr lang="en-US" altLang="zh-TW" sz="2800" smtClean="0"/>
              <a:t>4. 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5578475" y="2205038"/>
            <a:ext cx="288925" cy="287337"/>
          </a:xfrm>
          <a:prstGeom prst="rightArrow">
            <a:avLst>
              <a:gd name="adj1" fmla="val 50000"/>
              <a:gd name="adj2" fmla="val 251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768350" y="3357563"/>
          <a:ext cx="2855913" cy="1943100"/>
        </p:xfrm>
        <a:graphic>
          <a:graphicData uri="http://schemas.openxmlformats.org/presentationml/2006/ole">
            <p:oleObj spid="_x0000_s4098" name="方程式" r:id="rId3" imgW="1231560" imgH="838080" progId="Equation.3">
              <p:embed/>
            </p:oleObj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4356100" y="4221163"/>
          <a:ext cx="1152525" cy="1093787"/>
        </p:xfrm>
        <a:graphic>
          <a:graphicData uri="http://schemas.openxmlformats.org/presentationml/2006/ole">
            <p:oleObj spid="_x0000_s4099" name="方程式" r:id="rId4" imgW="495085" imgH="469696" progId="Equation.3">
              <p:embed/>
            </p:oleObj>
          </a:graphicData>
        </a:graphic>
      </p:graphicFrame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3779838" y="4652963"/>
            <a:ext cx="360362" cy="360362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82625" y="5445125"/>
            <a:ext cx="85693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註：繩波之波速由介質的特性（張力及慣性）決定，而與波形、振幅、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   頻率、波長等無關。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週期波傳遞的情形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5040313"/>
          </a:xfrm>
        </p:spPr>
        <p:txBody>
          <a:bodyPr/>
          <a:lstStyle/>
          <a:p>
            <a:r>
              <a:rPr lang="en-US" altLang="zh-TW" sz="2800" smtClean="0"/>
              <a:t>1. </a:t>
            </a:r>
            <a:r>
              <a:rPr lang="zh-TW" altLang="en-US" sz="2800" smtClean="0"/>
              <a:t>橫波：如圖 </a:t>
            </a:r>
            <a:r>
              <a:rPr lang="en-US" altLang="zh-TW" sz="2800" smtClean="0"/>
              <a:t>2-6</a:t>
            </a:r>
            <a:r>
              <a:rPr lang="zh-TW" altLang="en-US" sz="2800" smtClean="0"/>
              <a:t>，</a:t>
            </a:r>
            <a:r>
              <a:rPr lang="zh-TW" altLang="en-US" sz="2800" u="sng" smtClean="0"/>
              <a:t>　波峰　</a:t>
            </a:r>
            <a:r>
              <a:rPr lang="zh-TW" altLang="en-US" sz="2800" smtClean="0"/>
              <a:t>（</a:t>
            </a:r>
            <a:r>
              <a:rPr lang="en-US" altLang="zh-TW" sz="2800" smtClean="0"/>
              <a:t>B</a:t>
            </a:r>
            <a:r>
              <a:rPr lang="zh-TW" altLang="en-US" sz="2800" smtClean="0"/>
              <a:t>、</a:t>
            </a:r>
            <a:r>
              <a:rPr lang="en-US" altLang="zh-TW" sz="2800" smtClean="0"/>
              <a:t>F </a:t>
            </a:r>
            <a:r>
              <a:rPr lang="zh-TW" altLang="en-US" sz="2800" smtClean="0"/>
              <a:t>點）、　波谷</a:t>
            </a:r>
            <a:r>
              <a:rPr lang="zh-TW" altLang="en-US" sz="2800" u="sng" smtClean="0"/>
              <a:t>　</a:t>
            </a:r>
            <a:r>
              <a:rPr lang="zh-TW" altLang="en-US" sz="2800" smtClean="0"/>
              <a:t>（</a:t>
            </a:r>
            <a:r>
              <a:rPr lang="en-US" altLang="zh-TW" sz="2800" smtClean="0"/>
              <a:t>D</a:t>
            </a:r>
            <a:r>
              <a:rPr lang="zh-TW" altLang="en-US" sz="2800" smtClean="0"/>
              <a:t>、</a:t>
            </a:r>
            <a:r>
              <a:rPr lang="en-US" altLang="zh-TW" sz="2800" smtClean="0"/>
              <a:t>H </a:t>
            </a:r>
            <a:r>
              <a:rPr lang="zh-TW" altLang="en-US" sz="2800" smtClean="0"/>
              <a:t>點）為質點</a:t>
            </a:r>
            <a:r>
              <a:rPr lang="zh-TW" altLang="en-US" sz="2800" u="sng" smtClean="0"/>
              <a:t>　　位移量值　　</a:t>
            </a:r>
            <a:r>
              <a:rPr lang="zh-TW" altLang="en-US" sz="2800" smtClean="0"/>
              <a:t>最大、振動速度為</a:t>
            </a:r>
            <a:r>
              <a:rPr lang="zh-TW" altLang="en-US" sz="2800" u="sng" smtClean="0"/>
              <a:t>　零　</a:t>
            </a:r>
            <a:r>
              <a:rPr lang="zh-TW" altLang="en-US" sz="2800" smtClean="0"/>
              <a:t>處。</a:t>
            </a:r>
          </a:p>
          <a:p>
            <a:endParaRPr lang="zh-TW" altLang="en-US" sz="2800" smtClean="0"/>
          </a:p>
          <a:p>
            <a:endParaRPr lang="zh-TW" altLang="en-US" sz="2800" smtClean="0"/>
          </a:p>
          <a:p>
            <a:endParaRPr lang="zh-TW" altLang="en-US" sz="2800" smtClean="0"/>
          </a:p>
          <a:p>
            <a:endParaRPr lang="zh-TW" altLang="en-US" sz="2800" smtClean="0"/>
          </a:p>
          <a:p>
            <a:endParaRPr lang="zh-TW" altLang="en-US" sz="2800" smtClean="0"/>
          </a:p>
          <a:p>
            <a:r>
              <a:rPr lang="zh-TW" altLang="en-US" sz="2800" smtClean="0">
                <a:solidFill>
                  <a:srgbClr val="0070C0"/>
                </a:solidFill>
              </a:rPr>
              <a:t>註：弦上質點振動速率</a:t>
            </a:r>
            <a:r>
              <a:rPr lang="en-US" altLang="zh-TW" sz="2800" smtClean="0">
                <a:solidFill>
                  <a:srgbClr val="0070C0"/>
                </a:solidFill>
              </a:rPr>
              <a:t>u</a:t>
            </a:r>
            <a:r>
              <a:rPr lang="zh-TW" altLang="en-US" sz="2800" smtClean="0">
                <a:solidFill>
                  <a:srgbClr val="0070C0"/>
                </a:solidFill>
              </a:rPr>
              <a:t>與波速</a:t>
            </a:r>
            <a:r>
              <a:rPr lang="en-US" altLang="zh-TW" sz="2800" smtClean="0">
                <a:solidFill>
                  <a:srgbClr val="0070C0"/>
                </a:solidFill>
              </a:rPr>
              <a:t>v</a:t>
            </a:r>
            <a:r>
              <a:rPr lang="zh-TW" altLang="en-US" sz="2800" smtClean="0">
                <a:solidFill>
                  <a:srgbClr val="0070C0"/>
                </a:solidFill>
              </a:rPr>
              <a:t>、波形之關係：</a:t>
            </a:r>
          </a:p>
          <a:p>
            <a:r>
              <a:rPr lang="zh-TW" altLang="en-US" sz="2800" smtClean="0">
                <a:solidFill>
                  <a:srgbClr val="0070C0"/>
                </a:solidFill>
              </a:rPr>
              <a:t>         </a:t>
            </a:r>
            <a:r>
              <a:rPr lang="en-US" altLang="zh-TW" sz="2800" smtClean="0">
                <a:solidFill>
                  <a:srgbClr val="0070C0"/>
                </a:solidFill>
              </a:rPr>
              <a:t>u</a:t>
            </a:r>
            <a:r>
              <a:rPr lang="zh-TW" altLang="en-US" sz="2800" smtClean="0">
                <a:solidFill>
                  <a:srgbClr val="0070C0"/>
                </a:solidFill>
              </a:rPr>
              <a:t>＝</a:t>
            </a:r>
            <a:r>
              <a:rPr lang="zh-TW" altLang="en-US" sz="2800" u="sng" smtClean="0">
                <a:solidFill>
                  <a:srgbClr val="0070C0"/>
                </a:solidFill>
              </a:rPr>
              <a:t>　</a:t>
            </a:r>
            <a:r>
              <a:rPr lang="en-US" altLang="zh-TW" sz="2800" u="sng" smtClean="0">
                <a:solidFill>
                  <a:srgbClr val="0070C0"/>
                </a:solidFill>
              </a:rPr>
              <a:t>v│tanθ│</a:t>
            </a:r>
            <a:r>
              <a:rPr lang="zh-TW" altLang="en-US" sz="2800" u="sng" smtClean="0">
                <a:solidFill>
                  <a:srgbClr val="0070C0"/>
                </a:solidFill>
              </a:rPr>
              <a:t>　</a:t>
            </a:r>
            <a:r>
              <a:rPr lang="en-US" altLang="zh-TW" sz="2800" smtClean="0">
                <a:solidFill>
                  <a:srgbClr val="0070C0"/>
                </a:solidFill>
              </a:rPr>
              <a:t>(u</a:t>
            </a:r>
            <a:r>
              <a:rPr lang="zh-TW" altLang="en-US" sz="2800" smtClean="0">
                <a:solidFill>
                  <a:srgbClr val="0070C0"/>
                </a:solidFill>
              </a:rPr>
              <a:t>方向由波行進方向來判斷</a:t>
            </a:r>
            <a:r>
              <a:rPr lang="en-US" altLang="zh-TW" sz="2800" smtClean="0">
                <a:solidFill>
                  <a:srgbClr val="0070C0"/>
                </a:solidFill>
              </a:rPr>
              <a:t>)</a:t>
            </a:r>
            <a:endParaRPr lang="en-US" altLang="zh-TW" sz="2800" u="sng" smtClean="0">
              <a:solidFill>
                <a:srgbClr val="0070C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986088"/>
            <a:ext cx="8353425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3708400" y="1700213"/>
            <a:ext cx="10080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>
              <a:solidFill>
                <a:prstClr val="black"/>
              </a:solidFill>
            </a:endParaRP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7308850" y="1700213"/>
            <a:ext cx="10080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>
              <a:solidFill>
                <a:prstClr val="black"/>
              </a:solidFill>
            </a:endParaRP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4356100" y="2133600"/>
            <a:ext cx="172878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>
              <a:solidFill>
                <a:prstClr val="black"/>
              </a:solidFill>
            </a:endParaRPr>
          </a:p>
        </p:txBody>
      </p:sp>
      <p:sp>
        <p:nvSpPr>
          <p:cNvPr id="89097" name="Text Box 9"/>
          <p:cNvSpPr txBox="1">
            <a:spLocks noChangeArrowheads="1"/>
          </p:cNvSpPr>
          <p:nvPr/>
        </p:nvSpPr>
        <p:spPr bwMode="auto">
          <a:xfrm>
            <a:off x="1979613" y="2565400"/>
            <a:ext cx="8636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>
              <a:solidFill>
                <a:prstClr val="black"/>
              </a:solidFill>
            </a:endParaRP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124075" y="6165850"/>
            <a:ext cx="17272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>
              <a:solidFill>
                <a:prstClr val="black"/>
              </a:solidFill>
            </a:endParaRP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7235825" y="2055813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nimBg="1"/>
      <p:bldP spid="89095" grpId="0" animBg="1"/>
      <p:bldP spid="89096" grpId="0" animBg="1"/>
      <p:bldP spid="89097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週期波傳遞的情形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0" y="1628775"/>
            <a:ext cx="4465638" cy="4525963"/>
          </a:xfrm>
        </p:spPr>
        <p:txBody>
          <a:bodyPr/>
          <a:lstStyle/>
          <a:p>
            <a:r>
              <a:rPr lang="en-US" altLang="zh-TW" smtClean="0"/>
              <a:t>2. </a:t>
            </a:r>
            <a:r>
              <a:rPr lang="zh-TW" altLang="en-US" smtClean="0"/>
              <a:t>縱波：如圖 </a:t>
            </a:r>
            <a:r>
              <a:rPr lang="en-US" altLang="zh-TW" smtClean="0"/>
              <a:t>2-8</a:t>
            </a:r>
            <a:r>
              <a:rPr lang="zh-TW" altLang="en-US" smtClean="0"/>
              <a:t>，</a:t>
            </a:r>
            <a:br>
              <a:rPr lang="zh-TW" altLang="en-US" smtClean="0"/>
            </a:br>
            <a:r>
              <a:rPr lang="zh-TW" altLang="en-US" smtClean="0"/>
              <a:t>密部（</a:t>
            </a:r>
            <a:r>
              <a:rPr lang="en-US" altLang="zh-TW" smtClean="0"/>
              <a:t>A</a:t>
            </a:r>
            <a:r>
              <a:rPr lang="zh-TW" altLang="en-US" smtClean="0"/>
              <a:t>、</a:t>
            </a:r>
            <a:r>
              <a:rPr lang="en-US" altLang="zh-TW" smtClean="0"/>
              <a:t>C </a:t>
            </a:r>
            <a:r>
              <a:rPr lang="zh-TW" altLang="en-US" smtClean="0"/>
              <a:t>點）、</a:t>
            </a:r>
            <a:br>
              <a:rPr lang="zh-TW" altLang="en-US" smtClean="0"/>
            </a:br>
            <a:r>
              <a:rPr lang="zh-TW" altLang="en-US" smtClean="0"/>
              <a:t>疏部（</a:t>
            </a:r>
            <a:r>
              <a:rPr lang="en-US" altLang="zh-TW" smtClean="0"/>
              <a:t>B </a:t>
            </a:r>
            <a:r>
              <a:rPr lang="zh-TW" altLang="en-US" smtClean="0"/>
              <a:t>點）為質</a:t>
            </a:r>
            <a:br>
              <a:rPr lang="zh-TW" altLang="en-US" smtClean="0"/>
            </a:br>
            <a:r>
              <a:rPr lang="zh-TW" altLang="en-US" smtClean="0"/>
              <a:t>點位移為</a:t>
            </a:r>
            <a:r>
              <a:rPr lang="zh-TW" altLang="en-US" u="sng" smtClean="0"/>
              <a:t>　零　</a:t>
            </a:r>
            <a:r>
              <a:rPr lang="zh-TW" altLang="en-US" smtClean="0"/>
              <a:t>，</a:t>
            </a:r>
            <a:br>
              <a:rPr lang="zh-TW" altLang="en-US" smtClean="0"/>
            </a:br>
            <a:r>
              <a:rPr lang="zh-TW" altLang="en-US" u="sng" smtClean="0"/>
              <a:t>　振動速率　</a:t>
            </a:r>
            <a:r>
              <a:rPr lang="zh-TW" altLang="en-US" smtClean="0"/>
              <a:t>最大</a:t>
            </a:r>
            <a:br>
              <a:rPr lang="zh-TW" altLang="en-US" smtClean="0"/>
            </a:br>
            <a:r>
              <a:rPr lang="zh-TW" altLang="en-US" smtClean="0"/>
              <a:t>處。</a:t>
            </a:r>
            <a:endParaRPr lang="en-US" altLang="zh-TW" smtClean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1125538"/>
            <a:ext cx="5205413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2195513" y="3197225"/>
            <a:ext cx="1008062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827088" y="3641725"/>
            <a:ext cx="1728787" cy="430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 animBg="1"/>
      <p:bldP spid="921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158875"/>
            <a:ext cx="8027987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"/>
          <p:cNvSpPr>
            <a:spLocks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zh-TW" altLang="en-US" sz="4400" b="1">
                <a:solidFill>
                  <a:srgbClr val="8B00BC"/>
                </a:solidFill>
                <a:ea typeface="標楷體" pitchFamily="65" charset="-120"/>
              </a:rPr>
              <a:t>一</a:t>
            </a:r>
            <a:r>
              <a:rPr kumimoji="0" lang="en-US" altLang="zh-TW" sz="4400" b="1">
                <a:solidFill>
                  <a:srgbClr val="8B00BC"/>
                </a:solidFill>
                <a:ea typeface="標楷體" pitchFamily="65" charset="-120"/>
              </a:rPr>
              <a:t>.	</a:t>
            </a:r>
            <a:r>
              <a:rPr kumimoji="0" lang="zh-TW" altLang="en-US" sz="4400" b="1">
                <a:solidFill>
                  <a:srgbClr val="8B00BC"/>
                </a:solidFill>
                <a:ea typeface="標楷體" pitchFamily="65" charset="-120"/>
              </a:rPr>
              <a:t>固定端的反射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557338"/>
            <a:ext cx="7954963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zh-TW" altLang="en-US" sz="4400" b="1">
                <a:solidFill>
                  <a:srgbClr val="8B00BC"/>
                </a:solidFill>
                <a:ea typeface="標楷體" pitchFamily="65" charset="-120"/>
              </a:rPr>
              <a:t>二</a:t>
            </a:r>
            <a:r>
              <a:rPr kumimoji="0" lang="en-US" altLang="zh-TW" sz="4400" b="1">
                <a:solidFill>
                  <a:srgbClr val="8B00BC"/>
                </a:solidFill>
                <a:ea typeface="標楷體" pitchFamily="65" charset="-120"/>
              </a:rPr>
              <a:t>.	</a:t>
            </a:r>
            <a:r>
              <a:rPr kumimoji="0" lang="zh-TW" altLang="en-US" sz="4400" b="1">
                <a:solidFill>
                  <a:srgbClr val="8B00BC"/>
                </a:solidFill>
                <a:ea typeface="標楷體" pitchFamily="65" charset="-120"/>
              </a:rPr>
              <a:t>自由端的反射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341438"/>
            <a:ext cx="864235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/>
          </p:cNvSpPr>
          <p:nvPr/>
        </p:nvSpPr>
        <p:spPr bwMode="auto">
          <a:xfrm>
            <a:off x="250825" y="5157788"/>
            <a:ext cx="8447088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註：</a:t>
            </a:r>
            <a:r>
              <a:rPr kumimoji="0" lang="en-US" altLang="zh-TW" sz="2400">
                <a:solidFill>
                  <a:srgbClr val="0070C0"/>
                </a:solidFill>
                <a:ea typeface="標楷體" pitchFamily="65" charset="-120"/>
              </a:rPr>
              <a:t>μ</a:t>
            </a:r>
            <a:r>
              <a:rPr kumimoji="0" lang="en-US" altLang="zh-TW" sz="2400" baseline="-2500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、</a:t>
            </a:r>
            <a:r>
              <a:rPr kumimoji="0" lang="en-US" altLang="zh-TW" sz="2400">
                <a:solidFill>
                  <a:srgbClr val="0070C0"/>
                </a:solidFill>
                <a:ea typeface="標楷體" pitchFamily="65" charset="-120"/>
              </a:rPr>
              <a:t>μ</a:t>
            </a:r>
            <a:r>
              <a:rPr kumimoji="0" lang="en-US" altLang="zh-TW" sz="2400" baseline="-25000">
                <a:solidFill>
                  <a:srgbClr val="0070C0"/>
                </a:solidFill>
                <a:ea typeface="標楷體" pitchFamily="65" charset="-120"/>
              </a:rPr>
              <a:t>2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相差愈大，則</a:t>
            </a:r>
            <a:r>
              <a:rPr kumimoji="0" lang="zh-TW" altLang="en-US" sz="2400" u="sng">
                <a:solidFill>
                  <a:srgbClr val="0070C0"/>
                </a:solidFill>
                <a:ea typeface="標楷體" pitchFamily="65" charset="-120"/>
              </a:rPr>
              <a:t>　反射波　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能量愈大，透射波能量愈小。</a:t>
            </a:r>
            <a:r>
              <a:rPr kumimoji="0" lang="en-US" altLang="zh-TW" sz="2400">
                <a:solidFill>
                  <a:srgbClr val="0070C0"/>
                </a:solidFill>
                <a:ea typeface="標楷體" pitchFamily="65" charset="-120"/>
              </a:rPr>
              <a:t>μ</a:t>
            </a:r>
            <a:r>
              <a:rPr kumimoji="0" lang="en-US" altLang="zh-TW" sz="2400" baseline="-2500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、</a:t>
            </a:r>
            <a:r>
              <a:rPr kumimoji="0" lang="en-US" altLang="zh-TW" sz="2400">
                <a:solidFill>
                  <a:srgbClr val="0070C0"/>
                </a:solidFill>
                <a:ea typeface="標楷體" pitchFamily="65" charset="-120"/>
              </a:rPr>
              <a:t>μ</a:t>
            </a:r>
            <a:r>
              <a:rPr kumimoji="0" lang="en-US" altLang="zh-TW" sz="2400" baseline="-25000">
                <a:solidFill>
                  <a:srgbClr val="0070C0"/>
                </a:solidFill>
                <a:ea typeface="標楷體" pitchFamily="65" charset="-120"/>
              </a:rPr>
              <a:t>2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愈相近，則反射波能量愈小，</a:t>
            </a:r>
            <a:r>
              <a:rPr kumimoji="0" lang="zh-TW" altLang="en-US" sz="2400" u="sng">
                <a:solidFill>
                  <a:srgbClr val="0070C0"/>
                </a:solidFill>
                <a:ea typeface="標楷體" pitchFamily="65" charset="-120"/>
              </a:rPr>
              <a:t>　透射波　</a:t>
            </a:r>
            <a:r>
              <a:rPr kumimoji="0" lang="zh-TW" altLang="en-US" sz="2400">
                <a:solidFill>
                  <a:srgbClr val="0070C0"/>
                </a:solidFill>
                <a:ea typeface="標楷體" pitchFamily="65" charset="-120"/>
              </a:rPr>
              <a:t>能量愈大。</a:t>
            </a:r>
          </a:p>
        </p:txBody>
      </p:sp>
      <p:sp>
        <p:nvSpPr>
          <p:cNvPr id="216074" name="Text Box 10"/>
          <p:cNvSpPr txBox="1">
            <a:spLocks noChangeArrowheads="1"/>
          </p:cNvSpPr>
          <p:nvPr/>
        </p:nvSpPr>
        <p:spPr bwMode="auto">
          <a:xfrm>
            <a:off x="3995738" y="5172075"/>
            <a:ext cx="136683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804025" y="5541963"/>
            <a:ext cx="13668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16390" name="Rectangle 2"/>
          <p:cNvSpPr>
            <a:spLocks/>
          </p:cNvSpPr>
          <p:nvPr/>
        </p:nvSpPr>
        <p:spPr bwMode="auto">
          <a:xfrm>
            <a:off x="1187450" y="260350"/>
            <a:ext cx="75104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zh-TW" altLang="en-US" sz="4000" b="1">
                <a:solidFill>
                  <a:srgbClr val="8B00BC"/>
                </a:solidFill>
                <a:ea typeface="標楷體" pitchFamily="65" charset="-120"/>
              </a:rPr>
              <a:t>三</a:t>
            </a:r>
            <a:r>
              <a:rPr kumimoji="0" lang="en-US" altLang="zh-TW" sz="4000" b="1">
                <a:solidFill>
                  <a:srgbClr val="8B00BC"/>
                </a:solidFill>
                <a:ea typeface="標楷體" pitchFamily="65" charset="-120"/>
              </a:rPr>
              <a:t>.	</a:t>
            </a:r>
            <a:r>
              <a:rPr kumimoji="0" lang="zh-TW" altLang="en-US" sz="4000" b="1">
                <a:solidFill>
                  <a:srgbClr val="8B00BC"/>
                </a:solidFill>
                <a:ea typeface="標楷體" pitchFamily="65" charset="-120"/>
              </a:rPr>
              <a:t>弦波在粗細不同之兩繩接點處的反射與透射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824163" y="6116638"/>
            <a:ext cx="2012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hlinkClick r:id="rId3"/>
              </a:rPr>
              <a:t>弦波的反射與透射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6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7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/>
          </p:cNvSpPr>
          <p:nvPr>
            <p:ph type="title"/>
          </p:nvPr>
        </p:nvSpPr>
        <p:spPr>
          <a:xfrm>
            <a:off x="1187450" y="260350"/>
            <a:ext cx="7510463" cy="1143000"/>
          </a:xfrm>
        </p:spPr>
        <p:txBody>
          <a:bodyPr/>
          <a:lstStyle/>
          <a:p>
            <a:r>
              <a:rPr lang="zh-TW" altLang="en-US" sz="4000" smtClean="0"/>
              <a:t>三</a:t>
            </a:r>
            <a:r>
              <a:rPr lang="en-US" altLang="zh-TW" sz="4000" smtClean="0"/>
              <a:t>.	</a:t>
            </a:r>
            <a:r>
              <a:rPr lang="zh-TW" altLang="en-US" sz="4000" smtClean="0"/>
              <a:t>弦波在粗細不同之兩繩接點處的反射與透射</a:t>
            </a:r>
          </a:p>
        </p:txBody>
      </p:sp>
      <p:sp>
        <p:nvSpPr>
          <p:cNvPr id="1031" name="Rectangle 3"/>
          <p:cNvSpPr>
            <a:spLocks noGrp="1"/>
          </p:cNvSpPr>
          <p:nvPr>
            <p:ph type="body" idx="1"/>
          </p:nvPr>
        </p:nvSpPr>
        <p:spPr>
          <a:xfrm>
            <a:off x="323850" y="1628775"/>
            <a:ext cx="882015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1. </a:t>
            </a:r>
            <a:r>
              <a:rPr lang="en-US" altLang="zh-TW" dirty="0" err="1" smtClean="0"/>
              <a:t>μ</a:t>
            </a:r>
            <a:r>
              <a:rPr lang="en-US" altLang="zh-TW" baseline="-25000" dirty="0" err="1" smtClean="0"/>
              <a:t>A</a:t>
            </a:r>
            <a:r>
              <a:rPr lang="zh-TW" altLang="en-US" dirty="0" smtClean="0"/>
              <a:t>＜</a:t>
            </a:r>
            <a:r>
              <a:rPr lang="en-US" altLang="zh-TW" dirty="0" err="1" smtClean="0"/>
              <a:t>μ</a:t>
            </a:r>
            <a:r>
              <a:rPr lang="en-US" altLang="zh-TW" baseline="-25000" dirty="0" err="1" smtClean="0"/>
              <a:t>B</a:t>
            </a:r>
            <a:r>
              <a:rPr lang="zh-TW" altLang="en-US" sz="2800" dirty="0" smtClean="0"/>
              <a:t>（</a:t>
            </a:r>
            <a:r>
              <a:rPr lang="en-US" altLang="zh-TW" dirty="0" smtClean="0"/>
              <a:t>μ</a:t>
            </a:r>
            <a:r>
              <a:rPr lang="zh-TW" altLang="en-US" sz="2800" dirty="0" smtClean="0"/>
              <a:t>：線密度）：如圖 </a:t>
            </a:r>
            <a:r>
              <a:rPr lang="en-US" altLang="zh-TW" sz="2800" dirty="0" smtClean="0"/>
              <a:t>2-13(a)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   (1) </a:t>
            </a:r>
            <a:r>
              <a:rPr lang="zh-TW" altLang="en-US" sz="2800" dirty="0" smtClean="0"/>
              <a:t>反射波：波形</a:t>
            </a:r>
            <a:r>
              <a:rPr lang="zh-TW" altLang="en-US" sz="2800" u="sng" dirty="0" smtClean="0"/>
              <a:t>　顛倒　</a:t>
            </a:r>
            <a:r>
              <a:rPr lang="zh-TW" altLang="en-US" sz="2800" dirty="0" smtClean="0"/>
              <a:t>、波速不變、波長不變、 </a:t>
            </a:r>
            <a:br>
              <a:rPr lang="zh-TW" altLang="en-US" sz="2800" dirty="0" smtClean="0"/>
            </a:br>
            <a:r>
              <a:rPr lang="zh-TW" altLang="en-US" sz="2800" dirty="0" smtClean="0"/>
              <a:t>     振幅</a:t>
            </a:r>
            <a:r>
              <a:rPr lang="zh-TW" altLang="en-US" sz="2800" u="sng" dirty="0" smtClean="0"/>
              <a:t>　變小　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   (2) </a:t>
            </a:r>
            <a:r>
              <a:rPr lang="zh-TW" altLang="en-US" sz="2800" dirty="0" smtClean="0"/>
              <a:t>透射波：波形</a:t>
            </a:r>
            <a:r>
              <a:rPr lang="zh-TW" altLang="en-US" sz="2800" u="sng" dirty="0" smtClean="0"/>
              <a:t>　不顛倒　</a:t>
            </a:r>
            <a:r>
              <a:rPr lang="zh-TW" altLang="en-US" sz="2800" dirty="0" smtClean="0"/>
              <a:t>、波速變小、波長變短、</a:t>
            </a:r>
            <a:br>
              <a:rPr lang="zh-TW" altLang="en-US" sz="2800" dirty="0" smtClean="0"/>
            </a:br>
            <a:r>
              <a:rPr lang="zh-TW" altLang="en-US" sz="2800" dirty="0" smtClean="0"/>
              <a:t>     振幅</a:t>
            </a:r>
            <a:r>
              <a:rPr lang="zh-TW" altLang="en-US" sz="2800" u="sng" dirty="0" smtClean="0"/>
              <a:t>　變小　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2. </a:t>
            </a:r>
            <a:r>
              <a:rPr lang="en-US" altLang="zh-TW" dirty="0" err="1" smtClean="0"/>
              <a:t>μ</a:t>
            </a:r>
            <a:r>
              <a:rPr lang="en-US" altLang="zh-TW" baseline="-25000" dirty="0" err="1" smtClean="0"/>
              <a:t>A</a:t>
            </a:r>
            <a:r>
              <a:rPr lang="zh-TW" altLang="en-US" baseline="-25000" dirty="0" smtClean="0"/>
              <a:t>＞</a:t>
            </a:r>
            <a:r>
              <a:rPr lang="en-US" altLang="zh-TW" dirty="0" err="1" smtClean="0"/>
              <a:t>μ</a:t>
            </a:r>
            <a:r>
              <a:rPr lang="en-US" altLang="zh-TW" baseline="-25000" dirty="0" err="1" smtClean="0"/>
              <a:t>B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：如圖 </a:t>
            </a:r>
            <a:r>
              <a:rPr lang="en-US" altLang="zh-TW" sz="2800" dirty="0" smtClean="0"/>
              <a:t>2-13(b)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   (1) </a:t>
            </a:r>
            <a:r>
              <a:rPr lang="zh-TW" altLang="en-US" sz="2800" dirty="0" smtClean="0"/>
              <a:t>反射波：波形</a:t>
            </a:r>
            <a:r>
              <a:rPr lang="zh-TW" altLang="en-US" sz="2800" u="sng" dirty="0" smtClean="0"/>
              <a:t>　不顛倒　</a:t>
            </a:r>
            <a:r>
              <a:rPr lang="zh-TW" altLang="en-US" sz="2800" dirty="0" smtClean="0"/>
              <a:t>、波速不變、波長不變、</a:t>
            </a:r>
            <a:br>
              <a:rPr lang="zh-TW" altLang="en-US" sz="2800" dirty="0" smtClean="0"/>
            </a:br>
            <a:r>
              <a:rPr lang="zh-TW" altLang="en-US" sz="2800" dirty="0" smtClean="0"/>
              <a:t>     振幅</a:t>
            </a:r>
            <a:r>
              <a:rPr lang="zh-TW" altLang="en-US" sz="2800" u="sng" dirty="0" smtClean="0"/>
              <a:t>　變小　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   (2) </a:t>
            </a:r>
            <a:r>
              <a:rPr lang="zh-TW" altLang="en-US" sz="2800" dirty="0" smtClean="0"/>
              <a:t>透射波：波形</a:t>
            </a:r>
            <a:r>
              <a:rPr lang="zh-TW" altLang="en-US" sz="2800" u="sng" dirty="0" smtClean="0"/>
              <a:t>　不顛倒　</a:t>
            </a:r>
            <a:r>
              <a:rPr lang="zh-TW" altLang="en-US" sz="2800" dirty="0" smtClean="0"/>
              <a:t>、波速變大、波長變長、</a:t>
            </a:r>
            <a:br>
              <a:rPr lang="zh-TW" altLang="en-US" sz="2800" dirty="0" smtClean="0"/>
            </a:br>
            <a:r>
              <a:rPr lang="zh-TW" altLang="en-US" sz="2800" dirty="0" smtClean="0"/>
              <a:t>     振幅</a:t>
            </a:r>
            <a:r>
              <a:rPr lang="zh-TW" altLang="en-US" sz="2800" u="sng" dirty="0" smtClean="0"/>
              <a:t>　變大　</a:t>
            </a:r>
            <a:r>
              <a:rPr lang="zh-TW" altLang="en-US" sz="2800" dirty="0" smtClean="0"/>
              <a:t>。</a:t>
            </a:r>
          </a:p>
          <a:p>
            <a:pPr>
              <a:lnSpc>
                <a:spcPct val="90000"/>
              </a:lnSpc>
            </a:pPr>
            <a:endParaRPr lang="zh-TW" altLang="en-US" sz="2800" dirty="0" smtClean="0"/>
          </a:p>
        </p:txBody>
      </p:sp>
      <p:sp>
        <p:nvSpPr>
          <p:cNvPr id="216072" name="Text Box 8"/>
          <p:cNvSpPr txBox="1">
            <a:spLocks noChangeArrowheads="1"/>
          </p:cNvSpPr>
          <p:nvPr/>
        </p:nvSpPr>
        <p:spPr bwMode="auto">
          <a:xfrm>
            <a:off x="3492500" y="2190750"/>
            <a:ext cx="10080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6073" name="Text Box 9"/>
          <p:cNvSpPr txBox="1">
            <a:spLocks noChangeArrowheads="1"/>
          </p:cNvSpPr>
          <p:nvPr/>
        </p:nvSpPr>
        <p:spPr bwMode="auto">
          <a:xfrm>
            <a:off x="2195513" y="2547938"/>
            <a:ext cx="719137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16074" name="Text Box 10"/>
          <p:cNvSpPr txBox="1">
            <a:spLocks noChangeArrowheads="1"/>
          </p:cNvSpPr>
          <p:nvPr/>
        </p:nvSpPr>
        <p:spPr bwMode="auto">
          <a:xfrm>
            <a:off x="3522663" y="3001963"/>
            <a:ext cx="1366837" cy="377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6075" name="Text Box 11"/>
          <p:cNvSpPr txBox="1">
            <a:spLocks noChangeArrowheads="1"/>
          </p:cNvSpPr>
          <p:nvPr/>
        </p:nvSpPr>
        <p:spPr bwMode="auto">
          <a:xfrm>
            <a:off x="2254250" y="3403600"/>
            <a:ext cx="71913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16076" name="Text Box 12"/>
          <p:cNvSpPr txBox="1">
            <a:spLocks noChangeArrowheads="1"/>
          </p:cNvSpPr>
          <p:nvPr/>
        </p:nvSpPr>
        <p:spPr bwMode="auto">
          <a:xfrm>
            <a:off x="3636963" y="4421188"/>
            <a:ext cx="1295400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16077" name="Text Box 13"/>
          <p:cNvSpPr txBox="1">
            <a:spLocks noChangeArrowheads="1"/>
          </p:cNvSpPr>
          <p:nvPr/>
        </p:nvSpPr>
        <p:spPr bwMode="auto">
          <a:xfrm>
            <a:off x="2182813" y="4811713"/>
            <a:ext cx="863600" cy="360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6078" name="Text Box 14"/>
          <p:cNvSpPr txBox="1">
            <a:spLocks noChangeArrowheads="1"/>
          </p:cNvSpPr>
          <p:nvPr/>
        </p:nvSpPr>
        <p:spPr bwMode="auto">
          <a:xfrm>
            <a:off x="3454400" y="5281613"/>
            <a:ext cx="13684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6079" name="Text Box 15"/>
          <p:cNvSpPr txBox="1">
            <a:spLocks noChangeArrowheads="1"/>
          </p:cNvSpPr>
          <p:nvPr/>
        </p:nvSpPr>
        <p:spPr bwMode="auto">
          <a:xfrm>
            <a:off x="2268538" y="5684838"/>
            <a:ext cx="79057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16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16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16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16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16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16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16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72" grpId="0" animBg="1"/>
      <p:bldP spid="216073" grpId="0" animBg="1"/>
      <p:bldP spid="216074" grpId="0" animBg="1"/>
      <p:bldP spid="216075" grpId="0" animBg="1"/>
      <p:bldP spid="216076" grpId="0" animBg="1"/>
      <p:bldP spid="216077" grpId="0" animBg="1"/>
      <p:bldP spid="216078" grpId="0" animBg="1"/>
      <p:bldP spid="2160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波的疊加原理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r>
              <a:rPr lang="en-US" altLang="zh-TW" sz="2800" smtClean="0"/>
              <a:t>1. </a:t>
            </a:r>
            <a:r>
              <a:rPr lang="zh-TW" altLang="en-US" sz="2800" smtClean="0"/>
              <a:t>數個脈波在同一介質交會時，介質上任意點，在任意時刻，合成波的</a:t>
            </a:r>
            <a:r>
              <a:rPr lang="zh-TW" altLang="en-US" sz="2800" u="sng" smtClean="0"/>
              <a:t>　位移　</a:t>
            </a:r>
            <a:r>
              <a:rPr lang="zh-TW" altLang="en-US" sz="2800" smtClean="0"/>
              <a:t>等於數個脈波各自</a:t>
            </a:r>
            <a:br>
              <a:rPr lang="zh-TW" altLang="en-US" sz="2800" smtClean="0"/>
            </a:br>
            <a:r>
              <a:rPr lang="zh-TW" altLang="en-US" sz="2800" u="sng" smtClean="0"/>
              <a:t>　位移　</a:t>
            </a:r>
            <a:r>
              <a:rPr lang="zh-TW" altLang="en-US" sz="2800" smtClean="0"/>
              <a:t>之和。如圖 </a:t>
            </a:r>
            <a:r>
              <a:rPr lang="en-US" altLang="zh-TW" sz="2800" smtClean="0"/>
              <a:t>2-14 </a:t>
            </a:r>
            <a:r>
              <a:rPr lang="zh-TW" altLang="en-US" sz="2800" smtClean="0"/>
              <a:t>所示</a:t>
            </a:r>
            <a:endParaRPr lang="en-US" altLang="zh-TW" sz="2800" smtClean="0"/>
          </a:p>
          <a:p>
            <a:r>
              <a:rPr lang="en-US" altLang="zh-TW" sz="2800" smtClean="0"/>
              <a:t>2. </a:t>
            </a:r>
            <a:r>
              <a:rPr lang="zh-TW" altLang="en-US" sz="2800" smtClean="0"/>
              <a:t>疊加原理不僅適用於介質上各質點振動之位移，亦可適用於質點振動之</a:t>
            </a:r>
            <a:r>
              <a:rPr lang="zh-TW" altLang="en-US" sz="2800" u="sng" smtClean="0"/>
              <a:t>　速度　</a:t>
            </a:r>
            <a:r>
              <a:rPr lang="zh-TW" altLang="en-US" sz="2800" smtClean="0"/>
              <a:t>、</a:t>
            </a:r>
            <a:r>
              <a:rPr lang="zh-TW" altLang="en-US" sz="2800" u="sng" smtClean="0"/>
              <a:t>　加速度　</a:t>
            </a:r>
            <a:r>
              <a:rPr lang="zh-TW" altLang="en-US" sz="2800" smtClean="0"/>
              <a:t>。</a:t>
            </a:r>
            <a:endParaRPr lang="en-US" altLang="zh-TW" sz="2800" smtClean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3573463"/>
            <a:ext cx="21526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8120" name="Text Box 8"/>
          <p:cNvSpPr txBox="1">
            <a:spLocks noChangeArrowheads="1"/>
          </p:cNvSpPr>
          <p:nvPr/>
        </p:nvSpPr>
        <p:spPr bwMode="auto">
          <a:xfrm>
            <a:off x="4418013" y="1801813"/>
            <a:ext cx="792162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8121" name="Text Box 9"/>
          <p:cNvSpPr txBox="1">
            <a:spLocks noChangeArrowheads="1"/>
          </p:cNvSpPr>
          <p:nvPr/>
        </p:nvSpPr>
        <p:spPr bwMode="auto">
          <a:xfrm>
            <a:off x="1187450" y="2224088"/>
            <a:ext cx="863600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18122" name="Text Box 10"/>
          <p:cNvSpPr txBox="1">
            <a:spLocks noChangeArrowheads="1"/>
          </p:cNvSpPr>
          <p:nvPr/>
        </p:nvSpPr>
        <p:spPr bwMode="auto">
          <a:xfrm>
            <a:off x="4787900" y="3184525"/>
            <a:ext cx="863600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588125" y="3184525"/>
            <a:ext cx="1152525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pic>
        <p:nvPicPr>
          <p:cNvPr id="6158" name="Picture 7"/>
          <p:cNvPicPr>
            <a:picLocks noChangeAspect="1" noChangeArrowheads="1"/>
          </p:cNvPicPr>
          <p:nvPr/>
        </p:nvPicPr>
        <p:blipFill>
          <a:blip r:embed="rId3" cstate="print"/>
          <a:srcRect r="88696" b="82552"/>
          <a:stretch>
            <a:fillRect/>
          </a:stretch>
        </p:blipFill>
        <p:spPr bwMode="auto">
          <a:xfrm rot="-5400000">
            <a:off x="4968081" y="4112420"/>
            <a:ext cx="2889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 l="11304"/>
          <a:stretch>
            <a:fillRect/>
          </a:stretch>
        </p:blipFill>
        <p:spPr bwMode="auto">
          <a:xfrm>
            <a:off x="5292725" y="4149725"/>
            <a:ext cx="2266950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8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20" grpId="0" animBg="1"/>
      <p:bldP spid="218121" grpId="0" animBg="1"/>
      <p:bldP spid="218122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波的疊加原理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499475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smtClean="0"/>
              <a:t>3.  y </a:t>
            </a:r>
            <a:r>
              <a:rPr lang="zh-TW" altLang="en-US" sz="2800" smtClean="0"/>
              <a:t>表質點振動位移，</a:t>
            </a:r>
            <a:r>
              <a:rPr lang="en-US" altLang="zh-TW" sz="2800" smtClean="0"/>
              <a:t>u </a:t>
            </a:r>
            <a:r>
              <a:rPr lang="zh-TW" altLang="en-US" sz="2800" smtClean="0"/>
              <a:t>表質點振動速度，</a:t>
            </a:r>
            <a:r>
              <a:rPr lang="en-US" altLang="zh-TW" sz="2800" smtClean="0"/>
              <a:t>a </a:t>
            </a:r>
            <a:r>
              <a:rPr lang="zh-TW" altLang="en-US" sz="2800" smtClean="0"/>
              <a:t>表質點振動之加速度</a:t>
            </a:r>
          </a:p>
          <a:p>
            <a:pPr>
              <a:lnSpc>
                <a:spcPct val="90000"/>
              </a:lnSpc>
            </a:pPr>
            <a:r>
              <a:rPr lang="zh-TW" altLang="en-US" sz="2800" smtClean="0"/>
              <a:t>          合成波：</a:t>
            </a:r>
            <a:r>
              <a:rPr lang="en-US" altLang="zh-TW" sz="2800" smtClean="0"/>
              <a:t>y</a:t>
            </a:r>
            <a:r>
              <a:rPr lang="zh-TW" altLang="en-US" sz="2800" smtClean="0"/>
              <a:t>＝</a:t>
            </a:r>
            <a:r>
              <a:rPr lang="en-US" altLang="zh-TW" smtClean="0"/>
              <a:t>Σy</a:t>
            </a:r>
            <a:r>
              <a:rPr lang="en-US" altLang="zh-TW" baseline="-25000" smtClean="0"/>
              <a:t>i</a:t>
            </a:r>
          </a:p>
          <a:p>
            <a:pPr>
              <a:lnSpc>
                <a:spcPct val="90000"/>
              </a:lnSpc>
            </a:pPr>
            <a:r>
              <a:rPr lang="zh-TW" altLang="en-US" baseline="-25000" smtClean="0"/>
              <a:t>                                     </a:t>
            </a:r>
            <a:r>
              <a:rPr lang="en-US" altLang="zh-TW" smtClean="0"/>
              <a:t>u</a:t>
            </a:r>
            <a:r>
              <a:rPr lang="zh-TW" altLang="en-US" sz="2800" smtClean="0"/>
              <a:t>＝</a:t>
            </a:r>
            <a:r>
              <a:rPr lang="en-US" altLang="zh-TW" smtClean="0"/>
              <a:t>Σu</a:t>
            </a:r>
            <a:r>
              <a:rPr lang="en-US" altLang="zh-TW" baseline="-25000" smtClean="0"/>
              <a:t>i</a:t>
            </a:r>
          </a:p>
          <a:p>
            <a:pPr>
              <a:lnSpc>
                <a:spcPct val="90000"/>
              </a:lnSpc>
            </a:pPr>
            <a:r>
              <a:rPr lang="zh-TW" altLang="en-US" baseline="-25000" smtClean="0"/>
              <a:t>                                     </a:t>
            </a:r>
            <a:r>
              <a:rPr lang="en-US" altLang="zh-TW" smtClean="0"/>
              <a:t>a</a:t>
            </a:r>
            <a:r>
              <a:rPr lang="zh-TW" altLang="en-US" sz="2800" smtClean="0"/>
              <a:t>＝</a:t>
            </a:r>
            <a:r>
              <a:rPr lang="en-US" altLang="zh-TW" smtClean="0"/>
              <a:t>Σa</a:t>
            </a:r>
            <a:r>
              <a:rPr lang="en-US" altLang="zh-TW" baseline="-25000" smtClean="0"/>
              <a:t>i</a:t>
            </a:r>
            <a:endParaRPr lang="en-US" altLang="zh-TW" sz="2800" smtClean="0"/>
          </a:p>
          <a:p>
            <a:pPr>
              <a:lnSpc>
                <a:spcPct val="90000"/>
              </a:lnSpc>
            </a:pPr>
            <a:r>
              <a:rPr lang="en-US" altLang="zh-TW" sz="2800" smtClean="0"/>
              <a:t>4. </a:t>
            </a:r>
            <a:r>
              <a:rPr lang="zh-TW" altLang="en-US" sz="2800" smtClean="0"/>
              <a:t>脈波彼此交會通過以後，個別波動的</a:t>
            </a:r>
            <a:r>
              <a:rPr lang="zh-TW" altLang="en-US" sz="2800" u="sng" smtClean="0"/>
              <a:t>　波形　</a:t>
            </a:r>
            <a:r>
              <a:rPr lang="zh-TW" altLang="en-US" sz="2800" smtClean="0"/>
              <a:t>及</a:t>
            </a:r>
            <a:br>
              <a:rPr lang="zh-TW" altLang="en-US" sz="2800" smtClean="0"/>
            </a:br>
            <a:r>
              <a:rPr lang="zh-TW" altLang="en-US" sz="2800" u="sng" smtClean="0"/>
              <a:t>　波速　</a:t>
            </a:r>
            <a:r>
              <a:rPr lang="zh-TW" altLang="en-US" sz="2800" smtClean="0"/>
              <a:t>均不改變，此特性稱為波的</a:t>
            </a:r>
            <a:r>
              <a:rPr lang="zh-TW" altLang="en-US" sz="2800" u="sng" smtClean="0"/>
              <a:t>　獨立性　</a:t>
            </a:r>
            <a:r>
              <a:rPr lang="zh-TW" altLang="en-US" sz="2800" smtClean="0"/>
              <a:t>。</a:t>
            </a:r>
          </a:p>
          <a:p>
            <a:pPr>
              <a:lnSpc>
                <a:spcPct val="90000"/>
              </a:lnSpc>
            </a:pPr>
            <a:r>
              <a:rPr lang="en-US" altLang="zh-TW" sz="2800" smtClean="0"/>
              <a:t>5. </a:t>
            </a:r>
            <a:r>
              <a:rPr lang="zh-TW" altLang="en-US" sz="2800" smtClean="0"/>
              <a:t>兩個或兩個以上的波疊加時稱為波的</a:t>
            </a:r>
            <a:r>
              <a:rPr lang="zh-TW" altLang="en-US" sz="2800" u="sng" smtClean="0"/>
              <a:t>　干涉　</a:t>
            </a:r>
            <a:r>
              <a:rPr lang="zh-TW" altLang="en-US" sz="2800" smtClean="0"/>
              <a:t>，所有波動的干涉皆遵守疊加原理。</a:t>
            </a:r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6804025" y="4076700"/>
            <a:ext cx="936625" cy="3952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1260475" y="4527550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9142" name="Text Box 6"/>
          <p:cNvSpPr txBox="1">
            <a:spLocks noChangeArrowheads="1"/>
          </p:cNvSpPr>
          <p:nvPr/>
        </p:nvSpPr>
        <p:spPr bwMode="auto">
          <a:xfrm>
            <a:off x="6804025" y="4518025"/>
            <a:ext cx="12239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19143" name="Text Box 7"/>
          <p:cNvSpPr txBox="1">
            <a:spLocks noChangeArrowheads="1"/>
          </p:cNvSpPr>
          <p:nvPr/>
        </p:nvSpPr>
        <p:spPr bwMode="auto">
          <a:xfrm>
            <a:off x="6877050" y="4941888"/>
            <a:ext cx="863600" cy="3952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7177" name="AutoShape 5"/>
          <p:cNvSpPr>
            <a:spLocks noChangeArrowheads="1"/>
          </p:cNvSpPr>
          <p:nvPr/>
        </p:nvSpPr>
        <p:spPr bwMode="auto">
          <a:xfrm>
            <a:off x="900113" y="2636838"/>
            <a:ext cx="431800" cy="360362"/>
          </a:xfrm>
          <a:prstGeom prst="rightArrow">
            <a:avLst>
              <a:gd name="adj1" fmla="val 50000"/>
              <a:gd name="adj2" fmla="val 299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9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0" grpId="0" animBg="1"/>
      <p:bldP spid="219141" grpId="0" animBg="1"/>
      <p:bldP spid="219142" grpId="0" animBg="1"/>
      <p:bldP spid="2191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波的干涉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4963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smtClean="0"/>
              <a:t>1. </a:t>
            </a:r>
            <a:r>
              <a:rPr lang="zh-TW" altLang="en-US" sz="2800" smtClean="0"/>
              <a:t>建設性干涉：兩波重疊時所組成之合成波其振幅</a:t>
            </a:r>
            <a:br>
              <a:rPr lang="zh-TW" altLang="en-US" sz="2800" smtClean="0"/>
            </a:br>
            <a:r>
              <a:rPr lang="zh-TW" altLang="en-US" sz="2800" u="sng" smtClean="0"/>
              <a:t>　大於　</a:t>
            </a:r>
            <a:r>
              <a:rPr lang="zh-TW" altLang="en-US" sz="2800" smtClean="0"/>
              <a:t>個別子波之振幅時稱之，亦可稱為加強性干涉。若合成波其振幅</a:t>
            </a:r>
            <a:r>
              <a:rPr lang="zh-TW" altLang="en-US" sz="2800" u="sng" smtClean="0"/>
              <a:t>　等於　</a:t>
            </a:r>
            <a:r>
              <a:rPr lang="zh-TW" altLang="en-US" sz="2800" smtClean="0"/>
              <a:t>兩子波振幅之和時稱為</a:t>
            </a:r>
            <a:r>
              <a:rPr lang="zh-TW" altLang="en-US" sz="2800" u="sng" smtClean="0"/>
              <a:t>　完全　</a:t>
            </a:r>
            <a:r>
              <a:rPr lang="zh-TW" altLang="en-US" sz="2800" smtClean="0"/>
              <a:t>建設性干涉，此時兩波為</a:t>
            </a:r>
            <a:r>
              <a:rPr lang="zh-TW" altLang="en-US" sz="2800" u="sng" smtClean="0"/>
              <a:t>　同相　</a:t>
            </a:r>
            <a:r>
              <a:rPr lang="zh-TW" altLang="en-US" sz="2800" smtClean="0"/>
              <a:t>疊加。如圖 </a:t>
            </a:r>
            <a:r>
              <a:rPr lang="en-US" altLang="zh-TW" sz="2800" smtClean="0"/>
              <a:t>2-15(a)</a:t>
            </a:r>
          </a:p>
          <a:p>
            <a:pPr>
              <a:lnSpc>
                <a:spcPct val="90000"/>
              </a:lnSpc>
            </a:pPr>
            <a:r>
              <a:rPr lang="en-US" altLang="zh-TW" sz="2800" smtClean="0"/>
              <a:t>2. </a:t>
            </a:r>
            <a:r>
              <a:rPr lang="zh-TW" altLang="en-US" sz="2800" smtClean="0"/>
              <a:t>破壞性干涉：兩波重疊時所組成之合成波其振幅</a:t>
            </a:r>
            <a:br>
              <a:rPr lang="zh-TW" altLang="en-US" sz="2800" smtClean="0"/>
            </a:br>
            <a:r>
              <a:rPr lang="zh-TW" altLang="en-US" sz="2800" u="sng" smtClean="0"/>
              <a:t>　小於　</a:t>
            </a:r>
            <a:r>
              <a:rPr lang="zh-TW" altLang="en-US" sz="2800" smtClean="0"/>
              <a:t>個別子波之振幅時稱之。亦可稱為相消性干涉。若合成波其振幅等於</a:t>
            </a:r>
            <a:r>
              <a:rPr lang="zh-TW" altLang="en-US" sz="2800" u="sng" smtClean="0"/>
              <a:t>　零　</a:t>
            </a:r>
            <a:r>
              <a:rPr lang="zh-TW" altLang="en-US" sz="2800" smtClean="0"/>
              <a:t>時稱為　完全</a:t>
            </a:r>
            <a:r>
              <a:rPr lang="zh-TW" altLang="en-US" sz="2800" i="1" u="sng" smtClean="0"/>
              <a:t>　</a:t>
            </a:r>
            <a:r>
              <a:rPr lang="zh-TW" altLang="en-US" sz="2800" i="1" smtClean="0"/>
              <a:t/>
            </a:r>
            <a:br>
              <a:rPr lang="zh-TW" altLang="en-US" sz="2800" i="1" smtClean="0"/>
            </a:br>
            <a:r>
              <a:rPr lang="zh-TW" altLang="en-US" sz="2800" smtClean="0"/>
              <a:t>破壞性干涉，此時兩波為</a:t>
            </a:r>
            <a:r>
              <a:rPr lang="zh-TW" altLang="en-US" sz="2800" u="sng" smtClean="0"/>
              <a:t>　反相　</a:t>
            </a:r>
            <a:r>
              <a:rPr lang="zh-TW" altLang="en-US" sz="2800" smtClean="0"/>
              <a:t>疊加。</a:t>
            </a:r>
          </a:p>
          <a:p>
            <a:pPr>
              <a:lnSpc>
                <a:spcPct val="90000"/>
              </a:lnSpc>
            </a:pPr>
            <a:r>
              <a:rPr lang="zh-TW" altLang="en-US" sz="2800" smtClean="0"/>
              <a:t>    如圖 </a:t>
            </a:r>
            <a:r>
              <a:rPr lang="en-US" altLang="zh-TW" sz="2800" smtClean="0"/>
              <a:t>2-15(b)</a:t>
            </a:r>
            <a:endParaRPr lang="zh-TW" altLang="en-US" sz="2800" smtClean="0"/>
          </a:p>
        </p:txBody>
      </p:sp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1260475" y="2060575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4787900" y="2449513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20166" name="Text Box 6"/>
          <p:cNvSpPr txBox="1">
            <a:spLocks noChangeArrowheads="1"/>
          </p:cNvSpPr>
          <p:nvPr/>
        </p:nvSpPr>
        <p:spPr bwMode="auto">
          <a:xfrm>
            <a:off x="1908175" y="2800350"/>
            <a:ext cx="863600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20167" name="Text Box 7"/>
          <p:cNvSpPr txBox="1">
            <a:spLocks noChangeArrowheads="1"/>
          </p:cNvSpPr>
          <p:nvPr/>
        </p:nvSpPr>
        <p:spPr bwMode="auto">
          <a:xfrm>
            <a:off x="7308850" y="2800350"/>
            <a:ext cx="71913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20168" name="Text Box 8"/>
          <p:cNvSpPr txBox="1">
            <a:spLocks noChangeArrowheads="1"/>
          </p:cNvSpPr>
          <p:nvPr/>
        </p:nvSpPr>
        <p:spPr bwMode="auto">
          <a:xfrm>
            <a:off x="1260475" y="4076700"/>
            <a:ext cx="719138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20169" name="Text Box 9"/>
          <p:cNvSpPr txBox="1">
            <a:spLocks noChangeArrowheads="1"/>
          </p:cNvSpPr>
          <p:nvPr/>
        </p:nvSpPr>
        <p:spPr bwMode="auto">
          <a:xfrm>
            <a:off x="5411788" y="4456113"/>
            <a:ext cx="71913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20170" name="Text Box 10"/>
          <p:cNvSpPr txBox="1">
            <a:spLocks noChangeArrowheads="1"/>
          </p:cNvSpPr>
          <p:nvPr/>
        </p:nvSpPr>
        <p:spPr bwMode="auto">
          <a:xfrm>
            <a:off x="7643813" y="4456113"/>
            <a:ext cx="71913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220171" name="Text Box 11"/>
          <p:cNvSpPr txBox="1">
            <a:spLocks noChangeArrowheads="1"/>
          </p:cNvSpPr>
          <p:nvPr/>
        </p:nvSpPr>
        <p:spPr bwMode="auto">
          <a:xfrm>
            <a:off x="5148263" y="4878388"/>
            <a:ext cx="719137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400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7308850" y="483552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0" y="5805488"/>
            <a:ext cx="932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 b="1">
                <a:solidFill>
                  <a:srgbClr val="FF0000"/>
                </a:solidFill>
              </a:rPr>
              <a:t>同相：若兩波的波峰（或波谷）同時抵達同一地點，稱兩波在該點同相。 </a:t>
            </a:r>
            <a:br>
              <a:rPr lang="zh-TW" altLang="en-US" sz="2000" b="1">
                <a:solidFill>
                  <a:srgbClr val="FF0000"/>
                </a:solidFill>
              </a:rPr>
            </a:br>
            <a:r>
              <a:rPr lang="zh-TW" altLang="en-US" sz="2000" b="1">
                <a:solidFill>
                  <a:srgbClr val="FF0000"/>
                </a:solidFill>
              </a:rPr>
              <a:t>反相：若兩波之一的波峰與另一波的波谷同時抵達同一地點，稱兩波在該點反相。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20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20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20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4" grpId="0" animBg="1"/>
      <p:bldP spid="220165" grpId="0" animBg="1"/>
      <p:bldP spid="220166" grpId="0" animBg="1"/>
      <p:bldP spid="220167" grpId="0" animBg="1"/>
      <p:bldP spid="220168" grpId="0" animBg="1"/>
      <p:bldP spid="220169" grpId="0" animBg="1"/>
      <p:bldP spid="220170" grpId="0" animBg="1"/>
      <p:bldP spid="22017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波的干涉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66863"/>
            <a:ext cx="9072563" cy="52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波的干涉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424862" cy="4525963"/>
          </a:xfrm>
        </p:spPr>
        <p:txBody>
          <a:bodyPr/>
          <a:lstStyle/>
          <a:p>
            <a:pPr marL="360363" indent="-360363"/>
            <a:r>
              <a:rPr lang="en-US" altLang="zh-TW" sz="2800" smtClean="0"/>
              <a:t>3. </a:t>
            </a:r>
            <a:r>
              <a:rPr lang="zh-TW" altLang="en-US" sz="2800" smtClean="0"/>
              <a:t>若兩子波之振幅分別為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與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2</a:t>
            </a:r>
            <a:r>
              <a:rPr lang="zh-TW" altLang="en-US" sz="2800" smtClean="0"/>
              <a:t>，合成波之振幅 </a:t>
            </a:r>
            <a:r>
              <a:rPr lang="en-US" altLang="zh-TW" sz="2800" smtClean="0"/>
              <a:t>A</a:t>
            </a:r>
            <a:r>
              <a:rPr lang="zh-TW" altLang="en-US" sz="2800" smtClean="0"/>
              <a:t>，則│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－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2</a:t>
            </a:r>
            <a:r>
              <a:rPr lang="zh-TW" altLang="en-US" sz="2800" smtClean="0"/>
              <a:t>│</a:t>
            </a:r>
            <a:r>
              <a:rPr lang="en-US" altLang="en-US" sz="2800" smtClean="0"/>
              <a:t>≦</a:t>
            </a:r>
            <a:r>
              <a:rPr lang="en-US" altLang="zh-TW" sz="2800" smtClean="0"/>
              <a:t>A</a:t>
            </a:r>
            <a:r>
              <a:rPr lang="en-US" altLang="en-US" sz="2800" smtClean="0"/>
              <a:t>≦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＋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2</a:t>
            </a:r>
            <a:r>
              <a:rPr lang="zh-TW" altLang="en-US" sz="2800" smtClean="0"/>
              <a:t>，但介質質點振動的位移量值</a:t>
            </a:r>
            <a:r>
              <a:rPr lang="zh-TW" altLang="en-US" sz="2800" u="sng" smtClean="0"/>
              <a:t>　 </a:t>
            </a:r>
            <a:r>
              <a:rPr lang="en-US" altLang="zh-TW" sz="2800" u="sng" smtClean="0"/>
              <a:t>0</a:t>
            </a:r>
            <a:r>
              <a:rPr lang="zh-TW" altLang="en-US" sz="2800" u="sng" smtClean="0"/>
              <a:t>　</a:t>
            </a:r>
            <a:r>
              <a:rPr lang="zh-TW" altLang="en-US" sz="2800" smtClean="0"/>
              <a:t> </a:t>
            </a:r>
            <a:r>
              <a:rPr lang="en-US" altLang="en-US" sz="2800" smtClean="0"/>
              <a:t>≦</a:t>
            </a:r>
            <a:r>
              <a:rPr lang="en-US" altLang="zh-TW" sz="2800" smtClean="0"/>
              <a:t>y</a:t>
            </a:r>
            <a:r>
              <a:rPr lang="en-US" altLang="en-US" sz="2800" smtClean="0"/>
              <a:t>≦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＋</a:t>
            </a:r>
            <a:r>
              <a:rPr lang="en-US" altLang="zh-TW" sz="2800" smtClean="0"/>
              <a:t>A</a:t>
            </a:r>
            <a:r>
              <a:rPr lang="en-US" altLang="zh-TW" sz="2800" baseline="-25000" smtClean="0"/>
              <a:t>2</a:t>
            </a:r>
            <a:endParaRPr lang="en-US" altLang="zh-TW" sz="2800" smtClean="0"/>
          </a:p>
          <a:p>
            <a:pPr marL="360363" indent="-360363"/>
            <a:r>
              <a:rPr lang="en-US" altLang="zh-TW" sz="2800" smtClean="0"/>
              <a:t>4. </a:t>
            </a:r>
            <a:r>
              <a:rPr lang="zh-TW" altLang="en-US" sz="2800" smtClean="0"/>
              <a:t>節點：在兩脈波交會過程中恆保持靜止不動的點，如圖 </a:t>
            </a:r>
            <a:r>
              <a:rPr lang="en-US" altLang="zh-TW" sz="2800" smtClean="0"/>
              <a:t>2-16 </a:t>
            </a:r>
            <a:r>
              <a:rPr lang="zh-TW" altLang="en-US" sz="2800" smtClean="0"/>
              <a:t>中之 </a:t>
            </a:r>
            <a:r>
              <a:rPr lang="en-US" altLang="zh-TW" sz="2800" smtClean="0"/>
              <a:t>P </a:t>
            </a:r>
            <a:r>
              <a:rPr lang="zh-TW" altLang="en-US" sz="2800" smtClean="0"/>
              <a:t>點。</a:t>
            </a: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2124075" y="2565400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30263" y="4005263"/>
            <a:ext cx="7773987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60363" indent="-360363" eaLnBrk="0" hangingPunct="0">
              <a:spcBef>
                <a:spcPct val="20000"/>
              </a:spcBef>
            </a:pPr>
            <a:r>
              <a:rPr kumimoji="0" lang="en-US" altLang="zh-TW" sz="2800">
                <a:ea typeface="標楷體" pitchFamily="65" charset="-120"/>
              </a:rPr>
              <a:t>(1) </a:t>
            </a:r>
            <a:r>
              <a:rPr kumimoji="0" lang="zh-TW" altLang="en-US" sz="2800">
                <a:ea typeface="標楷體" pitchFamily="65" charset="-120"/>
              </a:rPr>
              <a:t>兩相同，上下顛倒、前後對稱之脈波相會，</a:t>
            </a:r>
          </a:p>
          <a:p>
            <a:pPr marL="360363" indent="-360363" eaLnBrk="0" hangingPunct="0">
              <a:spcBef>
                <a:spcPct val="20000"/>
              </a:spcBef>
            </a:pPr>
            <a:r>
              <a:rPr kumimoji="0" lang="zh-TW" altLang="en-US" sz="2800">
                <a:ea typeface="標楷體" pitchFamily="65" charset="-120"/>
              </a:rPr>
              <a:t>       如圖 </a:t>
            </a:r>
            <a:r>
              <a:rPr kumimoji="0" lang="en-US" altLang="zh-TW" sz="2800">
                <a:ea typeface="標楷體" pitchFamily="65" charset="-120"/>
              </a:rPr>
              <a:t>2-16(a)</a:t>
            </a:r>
            <a:r>
              <a:rPr kumimoji="0" lang="zh-TW" altLang="en-US" sz="2800">
                <a:ea typeface="標楷體" pitchFamily="65" charset="-120"/>
              </a:rPr>
              <a:t>。</a:t>
            </a:r>
          </a:p>
          <a:p>
            <a:pPr marL="360363" indent="-360363" eaLnBrk="0" hangingPunct="0">
              <a:spcBef>
                <a:spcPct val="20000"/>
              </a:spcBef>
            </a:pPr>
            <a:r>
              <a:rPr kumimoji="0" lang="en-US" altLang="zh-TW" sz="2800">
                <a:ea typeface="標楷體" pitchFamily="65" charset="-120"/>
              </a:rPr>
              <a:t>(2) </a:t>
            </a:r>
            <a:r>
              <a:rPr kumimoji="0" lang="zh-TW" altLang="en-US" sz="2800">
                <a:ea typeface="標楷體" pitchFamily="65" charset="-120"/>
              </a:rPr>
              <a:t>兩相同，上下顛倒、前後不對稱之脈波相會，</a:t>
            </a:r>
          </a:p>
          <a:p>
            <a:pPr marL="360363" indent="-360363" eaLnBrk="0" hangingPunct="0">
              <a:spcBef>
                <a:spcPct val="20000"/>
              </a:spcBef>
            </a:pPr>
            <a:r>
              <a:rPr kumimoji="0" lang="zh-TW" altLang="en-US" sz="2800">
                <a:ea typeface="標楷體" pitchFamily="65" charset="-120"/>
              </a:rPr>
              <a:t>       如圖 </a:t>
            </a:r>
            <a:r>
              <a:rPr kumimoji="0" lang="en-US" altLang="zh-TW" sz="2800">
                <a:ea typeface="標楷體" pitchFamily="65" charset="-120"/>
              </a:rPr>
              <a:t>2-16(b)</a:t>
            </a:r>
            <a:r>
              <a:rPr kumimoji="0" lang="zh-TW" altLang="en-US" sz="2800">
                <a:ea typeface="標楷體" pitchFamily="65" charset="-120"/>
              </a:rPr>
              <a:t>。</a:t>
            </a:r>
          </a:p>
          <a:p>
            <a:pPr marL="360363" indent="-360363" eaLnBrk="0" hangingPunct="0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波的干涉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557338"/>
            <a:ext cx="8135938" cy="457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249488" y="5013325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0" lang="zh-TW" altLang="en-US"/>
              <a:t>前後對稱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7308850" y="5013325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0" lang="zh-TW" altLang="en-US"/>
              <a:t>前後不對稱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駐波的意義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800" smtClean="0"/>
              <a:t>　</a:t>
            </a:r>
            <a:r>
              <a:rPr lang="zh-TW" altLang="en-US" sz="2800" u="sng" smtClean="0"/>
              <a:t>　反向　</a:t>
            </a:r>
            <a:r>
              <a:rPr lang="zh-TW" altLang="en-US" sz="2800" smtClean="0"/>
              <a:t>進行的兩個週期性波動，會合而成之合成波，波形不見前進，波幅僅在波節與波節間作週期性的漲落，稱為</a:t>
            </a:r>
            <a:r>
              <a:rPr lang="zh-TW" altLang="en-US" sz="2800" u="sng" smtClean="0"/>
              <a:t>　駐波　</a:t>
            </a:r>
            <a:r>
              <a:rPr lang="zh-TW" altLang="en-US" sz="2800" smtClean="0"/>
              <a:t>。</a:t>
            </a:r>
          </a:p>
        </p:txBody>
      </p:sp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187450" y="1700213"/>
            <a:ext cx="86518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4356100" y="2565400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095375" y="4892675"/>
            <a:ext cx="64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mtClean="0">
                <a:solidFill>
                  <a:prstClr val="black"/>
                </a:solidFill>
                <a:hlinkClick r:id="rId2"/>
              </a:rPr>
              <a:t>駐波</a:t>
            </a:r>
            <a:endParaRPr kumimoji="1"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 animBg="1"/>
      <p:bldP spid="1413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駐波形成之原因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288925" y="1125538"/>
            <a:ext cx="8604250" cy="4525962"/>
          </a:xfrm>
        </p:spPr>
        <p:txBody>
          <a:bodyPr/>
          <a:lstStyle/>
          <a:p>
            <a:r>
              <a:rPr lang="zh-TW" altLang="en-US" sz="2800" smtClean="0"/>
              <a:t>　</a:t>
            </a:r>
            <a:r>
              <a:rPr lang="zh-TW" altLang="en-US" sz="2800" u="sng" smtClean="0"/>
              <a:t>　振幅　</a:t>
            </a:r>
            <a:r>
              <a:rPr lang="zh-TW" altLang="en-US" sz="2800" smtClean="0"/>
              <a:t>、</a:t>
            </a:r>
            <a:r>
              <a:rPr lang="zh-TW" altLang="en-US" sz="2800" u="sng" smtClean="0"/>
              <a:t>　波長　</a:t>
            </a:r>
            <a:r>
              <a:rPr lang="zh-TW" altLang="en-US" sz="2800" smtClean="0"/>
              <a:t>、</a:t>
            </a:r>
            <a:r>
              <a:rPr lang="zh-TW" altLang="en-US" sz="2800" u="sng" smtClean="0"/>
              <a:t>　　頻率（週期）　　</a:t>
            </a:r>
            <a:r>
              <a:rPr lang="zh-TW" altLang="en-US" sz="2800" smtClean="0"/>
              <a:t>皆相等，且</a:t>
            </a:r>
            <a:r>
              <a:rPr lang="zh-TW" altLang="en-US" sz="2800" u="sng" smtClean="0"/>
              <a:t>　反向　</a:t>
            </a:r>
            <a:r>
              <a:rPr lang="zh-TW" altLang="en-US" sz="2800" smtClean="0"/>
              <a:t>進行之兩波交會時即可形成駐波，如圖 </a:t>
            </a:r>
            <a:r>
              <a:rPr lang="en-US" altLang="zh-TW" sz="2800" smtClean="0"/>
              <a:t>2-17</a:t>
            </a:r>
            <a:r>
              <a:rPr lang="zh-TW" altLang="en-US" sz="2800" smtClean="0"/>
              <a:t>。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2239963"/>
            <a:ext cx="5400675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6308725"/>
            <a:ext cx="900112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936625" y="1206500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2343" name="Text Box 7"/>
          <p:cNvSpPr txBox="1">
            <a:spLocks noChangeArrowheads="1"/>
          </p:cNvSpPr>
          <p:nvPr/>
        </p:nvSpPr>
        <p:spPr bwMode="auto">
          <a:xfrm>
            <a:off x="2736850" y="1206500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2344" name="Text Box 8"/>
          <p:cNvSpPr txBox="1">
            <a:spLocks noChangeArrowheads="1"/>
          </p:cNvSpPr>
          <p:nvPr/>
        </p:nvSpPr>
        <p:spPr bwMode="auto">
          <a:xfrm>
            <a:off x="4897438" y="1206500"/>
            <a:ext cx="23034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2017713" y="1628775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2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2" grpId="0" animBg="1"/>
      <p:bldP spid="142343" grpId="0" animBg="1"/>
      <p:bldP spid="142344" grpId="0" animBg="1"/>
      <p:bldP spid="1423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波節與波腹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smtClean="0"/>
              <a:t>1. </a:t>
            </a:r>
            <a:r>
              <a:rPr lang="zh-TW" altLang="en-US" sz="2800" smtClean="0"/>
              <a:t>波節：形成駐波的介質中位移恆為</a:t>
            </a:r>
            <a:r>
              <a:rPr lang="zh-TW" altLang="en-US" sz="2800" u="sng" smtClean="0"/>
              <a:t>　零　</a:t>
            </a:r>
            <a:r>
              <a:rPr lang="zh-TW" altLang="en-US" sz="2800" smtClean="0"/>
              <a:t>之點，如圖 </a:t>
            </a:r>
            <a:r>
              <a:rPr lang="en-US" altLang="zh-TW" sz="2800" smtClean="0"/>
              <a:t>2-17 </a:t>
            </a:r>
            <a:r>
              <a:rPr lang="zh-TW" altLang="en-US" sz="2800" smtClean="0"/>
              <a:t>中的 </a:t>
            </a:r>
            <a:r>
              <a:rPr lang="en-US" altLang="zh-TW" sz="2800" smtClean="0"/>
              <a:t>a</a:t>
            </a:r>
            <a:r>
              <a:rPr lang="zh-TW" altLang="en-US" sz="2800" smtClean="0"/>
              <a:t>、</a:t>
            </a:r>
            <a:r>
              <a:rPr lang="en-US" altLang="zh-TW" sz="2800" smtClean="0"/>
              <a:t>b</a:t>
            </a:r>
            <a:r>
              <a:rPr lang="zh-TW" altLang="en-US" sz="2800" smtClean="0"/>
              <a:t>、</a:t>
            </a:r>
            <a:r>
              <a:rPr lang="en-US" altLang="zh-TW" sz="2800" smtClean="0"/>
              <a:t>c</a:t>
            </a:r>
            <a:r>
              <a:rPr lang="zh-TW" altLang="en-US" sz="2800" smtClean="0"/>
              <a:t>、</a:t>
            </a:r>
            <a:r>
              <a:rPr lang="en-US" altLang="zh-TW" sz="2800" smtClean="0"/>
              <a:t>d</a:t>
            </a:r>
            <a:r>
              <a:rPr lang="zh-TW" altLang="en-US" sz="2800" smtClean="0"/>
              <a:t>、</a:t>
            </a:r>
            <a:r>
              <a:rPr lang="en-US" altLang="zh-TW" sz="2800" smtClean="0"/>
              <a:t>e</a:t>
            </a:r>
            <a:r>
              <a:rPr lang="zh-TW" altLang="en-US" sz="2800" smtClean="0"/>
              <a:t>、</a:t>
            </a:r>
            <a:r>
              <a:rPr lang="en-US" altLang="zh-TW" sz="2800" smtClean="0"/>
              <a:t>f</a:t>
            </a:r>
            <a:r>
              <a:rPr lang="zh-TW" altLang="en-US" sz="2800" smtClean="0"/>
              <a:t>、</a:t>
            </a:r>
            <a:r>
              <a:rPr lang="en-US" altLang="zh-TW" sz="2800" smtClean="0"/>
              <a:t>g </a:t>
            </a:r>
            <a:r>
              <a:rPr lang="zh-TW" altLang="en-US" sz="2800" smtClean="0"/>
              <a:t>各點。</a:t>
            </a:r>
            <a:endParaRPr lang="en-US" altLang="zh-TW" sz="2800" smtClean="0"/>
          </a:p>
          <a:p>
            <a:r>
              <a:rPr lang="en-US" altLang="zh-TW" sz="2800" smtClean="0"/>
              <a:t>2. </a:t>
            </a:r>
            <a:r>
              <a:rPr lang="zh-TW" altLang="en-US" sz="2800" smtClean="0"/>
              <a:t>波腹：兩相鄰波節的中點，振動幅度最大的點，</a:t>
            </a:r>
          </a:p>
          <a:p>
            <a:r>
              <a:rPr lang="zh-TW" altLang="en-US" sz="2800" smtClean="0"/>
              <a:t>    如圖 </a:t>
            </a:r>
            <a:r>
              <a:rPr lang="en-US" altLang="zh-TW" sz="2800" smtClean="0"/>
              <a:t>2-17 </a:t>
            </a:r>
            <a:r>
              <a:rPr lang="zh-TW" altLang="en-US" sz="2800" smtClean="0"/>
              <a:t>中的 </a:t>
            </a:r>
            <a:r>
              <a:rPr lang="en-US" altLang="zh-TW" sz="2800" smtClean="0"/>
              <a:t>a</a:t>
            </a:r>
            <a:r>
              <a:rPr lang="en-US" altLang="zh-TW" sz="2800" i="1" smtClean="0"/>
              <a:t>’</a:t>
            </a:r>
            <a:r>
              <a:rPr lang="zh-TW" altLang="en-US" sz="2800" smtClean="0"/>
              <a:t>、</a:t>
            </a:r>
            <a:r>
              <a:rPr lang="en-US" altLang="zh-TW" sz="2800" smtClean="0"/>
              <a:t>b</a:t>
            </a:r>
            <a:r>
              <a:rPr lang="en-US" altLang="zh-TW" sz="2800" i="1" smtClean="0"/>
              <a:t>’</a:t>
            </a:r>
            <a:r>
              <a:rPr lang="zh-TW" altLang="en-US" sz="2800" smtClean="0"/>
              <a:t>、</a:t>
            </a:r>
            <a:r>
              <a:rPr lang="en-US" altLang="zh-TW" sz="2800" smtClean="0"/>
              <a:t>c</a:t>
            </a:r>
            <a:r>
              <a:rPr lang="en-US" altLang="zh-TW" sz="2800" i="1" smtClean="0"/>
              <a:t>’</a:t>
            </a:r>
            <a:r>
              <a:rPr lang="zh-TW" altLang="en-US" sz="2800" smtClean="0"/>
              <a:t>、</a:t>
            </a:r>
            <a:r>
              <a:rPr lang="en-US" altLang="zh-TW" sz="2800" smtClean="0"/>
              <a:t>d</a:t>
            </a:r>
            <a:r>
              <a:rPr lang="en-US" altLang="zh-TW" sz="2800" i="1" smtClean="0"/>
              <a:t>’</a:t>
            </a:r>
            <a:r>
              <a:rPr lang="zh-TW" altLang="en-US" sz="2800" smtClean="0"/>
              <a:t>、</a:t>
            </a:r>
            <a:r>
              <a:rPr lang="en-US" altLang="zh-TW" sz="2800" smtClean="0"/>
              <a:t>e</a:t>
            </a:r>
            <a:r>
              <a:rPr lang="en-US" altLang="zh-TW" sz="2800" i="1" smtClean="0"/>
              <a:t>’</a:t>
            </a:r>
            <a:r>
              <a:rPr lang="zh-TW" altLang="en-US" sz="2800" smtClean="0"/>
              <a:t>、</a:t>
            </a:r>
            <a:r>
              <a:rPr lang="en-US" altLang="zh-TW" sz="2800" smtClean="0"/>
              <a:t>f’</a:t>
            </a:r>
            <a:r>
              <a:rPr lang="zh-TW" altLang="en-US" sz="2800" smtClean="0"/>
              <a:t>各點。</a:t>
            </a:r>
            <a:endParaRPr lang="en-US" altLang="zh-TW" sz="2800" smtClean="0"/>
          </a:p>
        </p:txBody>
      </p:sp>
      <p:sp>
        <p:nvSpPr>
          <p:cNvPr id="223236" name="Text Box 4"/>
          <p:cNvSpPr txBox="1">
            <a:spLocks noChangeArrowheads="1"/>
          </p:cNvSpPr>
          <p:nvPr/>
        </p:nvSpPr>
        <p:spPr bwMode="auto">
          <a:xfrm>
            <a:off x="6372225" y="1700213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駐波的特性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8207375" cy="5040313"/>
          </a:xfrm>
        </p:spPr>
        <p:txBody>
          <a:bodyPr/>
          <a:lstStyle/>
          <a:p>
            <a:pPr marL="361950" indent="-361950"/>
            <a:r>
              <a:rPr lang="en-US" altLang="zh-TW" sz="2800" smtClean="0"/>
              <a:t>1. </a:t>
            </a:r>
            <a:r>
              <a:rPr lang="zh-TW" altLang="en-US" sz="2800" smtClean="0"/>
              <a:t>在節點與節點之間波幅作週期性漲落，而波形不前進。</a:t>
            </a:r>
          </a:p>
          <a:p>
            <a:pPr marL="361950" indent="-361950"/>
            <a:r>
              <a:rPr lang="en-US" altLang="zh-TW" sz="2800" smtClean="0"/>
              <a:t>2. </a:t>
            </a:r>
            <a:r>
              <a:rPr lang="zh-TW" altLang="en-US" sz="2800" smtClean="0"/>
              <a:t>位於相鄰兩節點中央位移最大的點稱腹點，該點之振幅為每一行進波之振幅的</a:t>
            </a:r>
            <a:r>
              <a:rPr lang="zh-TW" altLang="en-US" sz="2800" u="sng" smtClean="0"/>
              <a:t>　</a:t>
            </a:r>
            <a:r>
              <a:rPr lang="en-US" altLang="zh-TW" sz="2800" u="sng" smtClean="0"/>
              <a:t>2</a:t>
            </a:r>
            <a:r>
              <a:rPr lang="zh-TW" altLang="en-US" sz="2800" u="sng" smtClean="0"/>
              <a:t>　</a:t>
            </a:r>
            <a:r>
              <a:rPr lang="zh-TW" altLang="en-US" sz="2800" smtClean="0"/>
              <a:t>倍。</a:t>
            </a:r>
          </a:p>
          <a:p>
            <a:pPr marL="361950" indent="-361950"/>
            <a:r>
              <a:rPr lang="en-US" altLang="zh-TW" sz="2800" smtClean="0"/>
              <a:t>3. </a:t>
            </a:r>
            <a:r>
              <a:rPr lang="zh-TW" altLang="en-US" sz="2800" smtClean="0"/>
              <a:t>駐波中靜止不振動之點，稱為節點（或波節）。相鄰兩節點之距離，等於</a:t>
            </a:r>
            <a:r>
              <a:rPr lang="zh-TW" altLang="en-US" sz="2800" u="sng" smtClean="0"/>
              <a:t>　</a:t>
            </a:r>
            <a:r>
              <a:rPr lang="en-US" altLang="zh-TW" sz="2800" u="sng" smtClean="0"/>
              <a:t>λ</a:t>
            </a:r>
            <a:r>
              <a:rPr lang="zh-TW" altLang="en-US" sz="2800" u="sng" smtClean="0"/>
              <a:t>／</a:t>
            </a:r>
            <a:r>
              <a:rPr lang="en-US" altLang="zh-TW" sz="2800" u="sng" smtClean="0"/>
              <a:t>2</a:t>
            </a:r>
            <a:r>
              <a:rPr lang="zh-TW" altLang="en-US" sz="2800" u="sng" smtClean="0"/>
              <a:t>　</a:t>
            </a:r>
            <a:r>
              <a:rPr lang="zh-TW" altLang="en-US" sz="2800" smtClean="0"/>
              <a:t>，而相鄰之節點與腹點之距離則為</a:t>
            </a:r>
            <a:r>
              <a:rPr lang="zh-TW" altLang="en-US" sz="2800" u="sng" smtClean="0"/>
              <a:t>　</a:t>
            </a:r>
            <a:r>
              <a:rPr lang="en-US" altLang="zh-TW" sz="2800" u="sng" smtClean="0"/>
              <a:t>λ</a:t>
            </a:r>
            <a:r>
              <a:rPr lang="zh-TW" altLang="en-US" sz="2800" u="sng" smtClean="0"/>
              <a:t>／</a:t>
            </a:r>
            <a:r>
              <a:rPr lang="en-US" altLang="zh-TW" sz="2800" u="sng" smtClean="0"/>
              <a:t>4</a:t>
            </a:r>
            <a:r>
              <a:rPr lang="zh-TW" altLang="en-US" sz="2800" u="sng" smtClean="0"/>
              <a:t>　</a:t>
            </a:r>
            <a:r>
              <a:rPr lang="zh-TW" altLang="en-US" sz="2800" smtClean="0"/>
              <a:t>。</a:t>
            </a:r>
          </a:p>
          <a:p>
            <a:pPr marL="361950" indent="-361950"/>
            <a:r>
              <a:rPr lang="en-US" altLang="zh-TW" sz="2800" smtClean="0"/>
              <a:t>4. </a:t>
            </a:r>
            <a:r>
              <a:rPr lang="zh-TW" altLang="en-US" sz="2800" smtClean="0"/>
              <a:t>除節點外，各質點均在原處作 </a:t>
            </a:r>
            <a:r>
              <a:rPr lang="en-US" altLang="zh-TW" sz="2800" smtClean="0"/>
              <a:t>SHM</a:t>
            </a:r>
            <a:r>
              <a:rPr lang="zh-TW" altLang="en-US" sz="2800" smtClean="0"/>
              <a:t>，其振幅則隨各質點之位置而異。腹點振幅最大，愈近節點處則愈小。</a:t>
            </a:r>
          </a:p>
        </p:txBody>
      </p:sp>
      <p:sp>
        <p:nvSpPr>
          <p:cNvPr id="144392" name="Text Box 8"/>
          <p:cNvSpPr txBox="1">
            <a:spLocks noChangeArrowheads="1"/>
          </p:cNvSpPr>
          <p:nvPr/>
        </p:nvSpPr>
        <p:spPr bwMode="auto">
          <a:xfrm>
            <a:off x="5795963" y="3068638"/>
            <a:ext cx="3603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4393" name="Text Box 9"/>
          <p:cNvSpPr txBox="1">
            <a:spLocks noChangeArrowheads="1"/>
          </p:cNvSpPr>
          <p:nvPr/>
        </p:nvSpPr>
        <p:spPr bwMode="auto">
          <a:xfrm>
            <a:off x="5219700" y="4005263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4427538" y="4437063"/>
            <a:ext cx="10080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4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2" grpId="0" animBg="1"/>
      <p:bldP spid="144393" grpId="0" animBg="1"/>
      <p:bldP spid="14439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駐波的特性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323850" y="1125538"/>
            <a:ext cx="8497888" cy="1584325"/>
          </a:xfrm>
        </p:spPr>
        <p:txBody>
          <a:bodyPr/>
          <a:lstStyle/>
          <a:p>
            <a:r>
              <a:rPr lang="en-US" altLang="zh-TW" sz="2400" smtClean="0"/>
              <a:t>5. </a:t>
            </a:r>
            <a:r>
              <a:rPr lang="zh-TW" altLang="en-US" sz="2400" smtClean="0"/>
              <a:t>駐波之能量不向外傳播，僅在相鄰兩節點間作動能及位能的互換，故兩反向行進之週期波一旦形成駐波，即成能量穩定狀態。</a:t>
            </a:r>
          </a:p>
          <a:p>
            <a:endParaRPr lang="zh-TW" altLang="en-US" sz="2400" smtClean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2205038"/>
            <a:ext cx="4500563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41338" indent="-541338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         註：駐波與行進波最大的不同是行進波可把能量從一處傳播至另一處，但駐波則只在兩波節間動能與位能來回互換，而不能傳遞到別區去。如圖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2-17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，當時刻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t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0 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與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t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T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／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2 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時，繩上各質點位移達最大，此時繩子形變量最大，故具有最大的彈性位能；而質點之速率為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0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，故繩子的動能為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0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。當時刻 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t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T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／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4 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時，繩上各質點位移等於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0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，速率最大，故繩子的彈性位能為 </a:t>
            </a:r>
            <a:r>
              <a:rPr lang="en-US" altLang="zh-TW" sz="2200" smtClean="0">
                <a:solidFill>
                  <a:srgbClr val="0070C0"/>
                </a:solidFill>
                <a:ea typeface="標楷體" pitchFamily="65" charset="-120"/>
              </a:rPr>
              <a:t>0</a:t>
            </a:r>
            <a:r>
              <a:rPr lang="zh-TW" altLang="en-US" sz="2200" smtClean="0">
                <a:solidFill>
                  <a:srgbClr val="0070C0"/>
                </a:solidFill>
                <a:ea typeface="標楷體" pitchFamily="65" charset="-120"/>
              </a:rPr>
              <a:t>，但動能最大。</a:t>
            </a:r>
          </a:p>
          <a:p>
            <a:pPr marL="541338" indent="-541338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200" smtClean="0">
              <a:solidFill>
                <a:prstClr val="black"/>
              </a:solidFill>
            </a:endParaRPr>
          </a:p>
        </p:txBody>
      </p:sp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349500"/>
            <a:ext cx="4787900" cy="34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1258888" y="260350"/>
            <a:ext cx="7439025" cy="1143000"/>
          </a:xfrm>
        </p:spPr>
        <p:txBody>
          <a:bodyPr/>
          <a:lstStyle/>
          <a:p>
            <a:r>
              <a:rPr lang="zh-TW" altLang="en-US" sz="4000" smtClean="0"/>
              <a:t>五</a:t>
            </a:r>
            <a:r>
              <a:rPr lang="en-US" altLang="zh-TW" sz="4000" smtClean="0"/>
              <a:t>.	</a:t>
            </a:r>
            <a:r>
              <a:rPr lang="zh-TW" altLang="en-US" sz="4000" smtClean="0"/>
              <a:t>彈性繩上入射波與反射波發生干涉形成駐波</a:t>
            </a:r>
            <a:endParaRPr lang="en-US" altLang="zh-TW" sz="4000" smtClean="0"/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1368425"/>
          </a:xfrm>
        </p:spPr>
        <p:txBody>
          <a:bodyPr/>
          <a:lstStyle/>
          <a:p>
            <a:r>
              <a:rPr lang="en-US" altLang="zh-TW" smtClean="0"/>
              <a:t>1. </a:t>
            </a:r>
            <a:r>
              <a:rPr lang="zh-TW" altLang="en-US" smtClean="0"/>
              <a:t>固定端為</a:t>
            </a:r>
            <a:r>
              <a:rPr lang="zh-TW" altLang="en-US" u="sng" smtClean="0"/>
              <a:t>　波節　</a:t>
            </a:r>
            <a:r>
              <a:rPr lang="zh-TW" altLang="en-US" smtClean="0"/>
              <a:t>。</a:t>
            </a:r>
          </a:p>
          <a:p>
            <a:r>
              <a:rPr lang="en-US" altLang="zh-TW" smtClean="0"/>
              <a:t>2. </a:t>
            </a:r>
            <a:r>
              <a:rPr lang="zh-TW" altLang="en-US" smtClean="0"/>
              <a:t>自由端為</a:t>
            </a:r>
            <a:r>
              <a:rPr lang="zh-TW" altLang="en-US" u="sng" smtClean="0"/>
              <a:t>　波腹　</a:t>
            </a:r>
            <a:r>
              <a:rPr lang="zh-TW" altLang="en-US" smtClean="0"/>
              <a:t>。</a:t>
            </a:r>
          </a:p>
        </p:txBody>
      </p:sp>
      <p:sp>
        <p:nvSpPr>
          <p:cNvPr id="146436" name="Text Box 4"/>
          <p:cNvSpPr txBox="1">
            <a:spLocks noChangeArrowheads="1"/>
          </p:cNvSpPr>
          <p:nvPr/>
        </p:nvSpPr>
        <p:spPr bwMode="auto">
          <a:xfrm>
            <a:off x="2978150" y="1728788"/>
            <a:ext cx="936625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2987675" y="2349500"/>
            <a:ext cx="7921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539750" y="3017838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2925" indent="-542925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smtClean="0">
                <a:solidFill>
                  <a:srgbClr val="0070C0"/>
                </a:solidFill>
                <a:ea typeface="標楷體" pitchFamily="65" charset="-120"/>
              </a:rPr>
              <a:t>註：水波在池壁的反射如同自由端的反射，若形成駐波則為</a:t>
            </a:r>
            <a:r>
              <a:rPr kumimoji="1"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波腹　</a:t>
            </a:r>
            <a:r>
              <a:rPr kumimoji="1" lang="zh-TW" altLang="en-US" sz="2400" smtClean="0">
                <a:solidFill>
                  <a:srgbClr val="0070C0"/>
                </a:solidFill>
                <a:ea typeface="標楷體" pitchFamily="65" charset="-120"/>
              </a:rPr>
              <a:t>。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98625" y="3403600"/>
            <a:ext cx="7921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 animBg="1"/>
      <p:bldP spid="146437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1258888" y="260350"/>
            <a:ext cx="7439025" cy="1143000"/>
          </a:xfrm>
        </p:spPr>
        <p:txBody>
          <a:bodyPr/>
          <a:lstStyle/>
          <a:p>
            <a:r>
              <a:rPr lang="zh-TW" altLang="en-US" sz="4000" smtClean="0"/>
              <a:t>六</a:t>
            </a:r>
            <a:r>
              <a:rPr lang="en-US" altLang="zh-TW" sz="4000" smtClean="0"/>
              <a:t>.	</a:t>
            </a:r>
            <a:r>
              <a:rPr lang="zh-TW" altLang="en-US" sz="4000" smtClean="0"/>
              <a:t>兩端固定，長度為 </a:t>
            </a:r>
            <a:r>
              <a:rPr lang="en-US" altLang="zh-TW" sz="4000" smtClean="0"/>
              <a:t>L </a:t>
            </a:r>
            <a:r>
              <a:rPr lang="zh-TW" altLang="en-US" sz="4000" smtClean="0"/>
              <a:t>的繩上產生駐波的條件</a:t>
            </a:r>
            <a:endParaRPr lang="en-US" altLang="zh-TW" sz="4000" smtClean="0"/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4103687" cy="4525963"/>
          </a:xfrm>
        </p:spPr>
        <p:txBody>
          <a:bodyPr/>
          <a:lstStyle/>
          <a:p>
            <a:pPr marL="0" indent="0"/>
            <a:r>
              <a:rPr lang="zh-TW" altLang="en-US" sz="2800" smtClean="0"/>
              <a:t>圖 </a:t>
            </a:r>
            <a:r>
              <a:rPr lang="en-US" altLang="zh-TW" sz="2800" smtClean="0"/>
              <a:t>2-18</a:t>
            </a:r>
            <a:r>
              <a:rPr lang="zh-TW" altLang="en-US" sz="2800" smtClean="0"/>
              <a:t>為三個頻率最低的駐波形式，圖中顯出在某一瞬時弦的形狀均為正弦函數的形式。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28775"/>
            <a:ext cx="438785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1443" name="內容版面配置區 2"/>
          <p:cNvSpPr>
            <a:spLocks noGrp="1"/>
          </p:cNvSpPr>
          <p:nvPr>
            <p:ph idx="4294967295"/>
          </p:nvPr>
        </p:nvSpPr>
        <p:spPr>
          <a:xfrm>
            <a:off x="381000" y="5521325"/>
            <a:ext cx="8229600" cy="1325563"/>
          </a:xfrm>
        </p:spPr>
        <p:txBody>
          <a:bodyPr/>
          <a:lstStyle/>
          <a:p>
            <a:r>
              <a:rPr lang="zh-TW" altLang="en-US" sz="2800"/>
              <a:t>兩端固定形成駐波的三種情形，其中最上方部分的</a:t>
            </a:r>
            <a:r>
              <a:rPr lang="zh-TW" altLang="en-US" sz="2800">
                <a:solidFill>
                  <a:srgbClr val="FF0000"/>
                </a:solidFill>
              </a:rPr>
              <a:t>波長最長</a:t>
            </a:r>
            <a:r>
              <a:rPr lang="zh-TW" altLang="en-US" sz="2800"/>
              <a:t>，且</a:t>
            </a:r>
            <a:r>
              <a:rPr lang="en-US" altLang="zh-TW" sz="2800">
                <a:solidFill>
                  <a:srgbClr val="FF0000"/>
                </a:solidFill>
              </a:rPr>
              <a:t>λ</a:t>
            </a:r>
            <a:r>
              <a:rPr lang="zh-TW" altLang="en-US" sz="2800">
                <a:solidFill>
                  <a:srgbClr val="FF0000"/>
                </a:solidFill>
              </a:rPr>
              <a:t>＝</a:t>
            </a:r>
            <a:r>
              <a:rPr lang="en-US" altLang="zh-TW" sz="2800">
                <a:solidFill>
                  <a:srgbClr val="FF0000"/>
                </a:solidFill>
              </a:rPr>
              <a:t>2L</a:t>
            </a:r>
            <a:r>
              <a:rPr lang="zh-TW" altLang="en-US" sz="2800"/>
              <a:t>。</a:t>
            </a:r>
          </a:p>
        </p:txBody>
      </p:sp>
      <p:pic>
        <p:nvPicPr>
          <p:cNvPr id="61444" name="Picture 2" descr="圖2-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87325"/>
            <a:ext cx="46482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366000" cy="1143000"/>
          </a:xfrm>
        </p:spPr>
        <p:txBody>
          <a:bodyPr/>
          <a:lstStyle/>
          <a:p>
            <a:r>
              <a:rPr lang="zh-TW" altLang="en-US" sz="4000" smtClean="0"/>
              <a:t>六</a:t>
            </a:r>
            <a:r>
              <a:rPr lang="en-US" altLang="zh-TW" sz="4000" smtClean="0"/>
              <a:t>.	</a:t>
            </a:r>
            <a:r>
              <a:rPr lang="zh-TW" altLang="en-US" sz="4000" smtClean="0"/>
              <a:t>兩端固定，長度為 </a:t>
            </a:r>
            <a:r>
              <a:rPr lang="en-US" altLang="zh-TW" sz="4000" smtClean="0"/>
              <a:t>L </a:t>
            </a:r>
            <a:r>
              <a:rPr lang="zh-TW" altLang="en-US" sz="4000" smtClean="0"/>
              <a:t>的繩上產生駐波的條件</a:t>
            </a:r>
          </a:p>
        </p:txBody>
      </p:sp>
      <p:sp>
        <p:nvSpPr>
          <p:cNvPr id="13318" name="Rectangle 3"/>
          <p:cNvSpPr>
            <a:spLocks/>
          </p:cNvSpPr>
          <p:nvPr/>
        </p:nvSpPr>
        <p:spPr bwMode="auto">
          <a:xfrm>
            <a:off x="827088" y="1628775"/>
            <a:ext cx="77771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繩長 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L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n‧ 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波長 </a:t>
            </a:r>
            <a:r>
              <a:rPr lang="en-US" altLang="en-US" sz="2800" smtClean="0">
                <a:solidFill>
                  <a:prstClr val="black"/>
                </a:solidFill>
                <a:ea typeface="標楷體" pitchFamily="65" charset="-120"/>
              </a:rPr>
              <a:t>λ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      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頻率 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f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     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n‧    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註：在樂音中，弦樂器的各弦所發出之頻率最低的音稱為</a:t>
            </a:r>
            <a:r>
              <a:rPr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基音　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，或稱第一諧音；頻率為基音的</a:t>
            </a:r>
            <a:r>
              <a:rPr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</a:t>
            </a:r>
            <a:r>
              <a:rPr lang="en-US" altLang="zh-TW" sz="2400" u="sng" smtClean="0">
                <a:solidFill>
                  <a:srgbClr val="0070C0"/>
                </a:solidFill>
                <a:ea typeface="標楷體" pitchFamily="65" charset="-120"/>
              </a:rPr>
              <a:t>n</a:t>
            </a:r>
            <a:r>
              <a:rPr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倍</a:t>
            </a:r>
            <a:b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</a:b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者，則稱為第</a:t>
            </a:r>
            <a:r>
              <a:rPr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</a:t>
            </a:r>
            <a:r>
              <a:rPr lang="en-US" altLang="zh-TW" sz="2400" u="sng" smtClean="0">
                <a:solidFill>
                  <a:srgbClr val="0070C0"/>
                </a:solidFill>
                <a:ea typeface="標楷體" pitchFamily="65" charset="-120"/>
              </a:rPr>
              <a:t>n</a:t>
            </a:r>
            <a:r>
              <a:rPr lang="zh-TW" altLang="en-US" sz="2400" u="sng" smtClean="0">
                <a:solidFill>
                  <a:srgbClr val="0070C0"/>
                </a:solidFill>
                <a:ea typeface="標楷體" pitchFamily="65" charset="-120"/>
              </a:rPr>
              <a:t>　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諧音。</a:t>
            </a:r>
            <a:endParaRPr lang="en-US" altLang="zh-TW" sz="2400" smtClean="0">
              <a:solidFill>
                <a:srgbClr val="0070C0"/>
              </a:solidFill>
              <a:ea typeface="標楷體" pitchFamily="65" charset="-120"/>
            </a:endParaRPr>
          </a:p>
          <a:p>
            <a:pPr marL="628650" indent="-6286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　　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n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，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f</a:t>
            </a:r>
            <a:r>
              <a:rPr lang="en-US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v∕2L 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稱為第一諧音或基音，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n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2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，</a:t>
            </a:r>
            <a:b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</a:b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f</a:t>
            </a:r>
            <a:r>
              <a:rPr lang="en-US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2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＝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2f</a:t>
            </a:r>
            <a:r>
              <a:rPr lang="en-US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en-US" altLang="zh-TW" sz="2400" smtClean="0">
                <a:solidFill>
                  <a:srgbClr val="0070C0"/>
                </a:solidFill>
                <a:ea typeface="標楷體" pitchFamily="65" charset="-120"/>
              </a:rPr>
              <a:t> </a:t>
            </a: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稱為第二諧音或第一泛音，其餘類推。</a:t>
            </a:r>
          </a:p>
        </p:txBody>
      </p:sp>
      <p:graphicFrame>
        <p:nvGraphicFramePr>
          <p:cNvPr id="13319" name="Object 11"/>
          <p:cNvGraphicFramePr>
            <a:graphicFrameLocks noChangeAspect="1"/>
          </p:cNvGraphicFramePr>
          <p:nvPr/>
        </p:nvGraphicFramePr>
        <p:xfrm>
          <a:off x="2773363" y="2473325"/>
          <a:ext cx="527050" cy="863600"/>
        </p:xfrm>
        <a:graphic>
          <a:graphicData uri="http://schemas.openxmlformats.org/presentationml/2006/ole">
            <p:oleObj spid="_x0000_s68610" name="方程式" r:id="rId3" imgW="241200" imgH="393480" progId="Equation.3">
              <p:embed/>
            </p:oleObj>
          </a:graphicData>
        </a:graphic>
      </p:graphicFrame>
      <p:graphicFrame>
        <p:nvGraphicFramePr>
          <p:cNvPr id="13320" name="Object 11"/>
          <p:cNvGraphicFramePr>
            <a:graphicFrameLocks noChangeAspect="1"/>
          </p:cNvGraphicFramePr>
          <p:nvPr/>
        </p:nvGraphicFramePr>
        <p:xfrm>
          <a:off x="2436813" y="3429000"/>
          <a:ext cx="361950" cy="936625"/>
        </p:xfrm>
        <a:graphic>
          <a:graphicData uri="http://schemas.openxmlformats.org/presentationml/2006/ole">
            <p:oleObj spid="_x0000_s68611" name="方程式" r:id="rId4" imgW="152280" imgH="393480" progId="Equation.3">
              <p:embed/>
            </p:oleObj>
          </a:graphicData>
        </a:graphic>
      </p:graphicFrame>
      <p:graphicFrame>
        <p:nvGraphicFramePr>
          <p:cNvPr id="13321" name="Object 11"/>
          <p:cNvGraphicFramePr>
            <a:graphicFrameLocks noChangeAspect="1"/>
          </p:cNvGraphicFramePr>
          <p:nvPr/>
        </p:nvGraphicFramePr>
        <p:xfrm>
          <a:off x="3708400" y="3502025"/>
          <a:ext cx="527050" cy="863600"/>
        </p:xfrm>
        <a:graphic>
          <a:graphicData uri="http://schemas.openxmlformats.org/presentationml/2006/ole">
            <p:oleObj spid="_x0000_s68612" name="方程式" r:id="rId5" imgW="241200" imgH="393480" progId="Equation.3">
              <p:embed/>
            </p:oleObj>
          </a:graphicData>
        </a:graphic>
      </p:graphicFrame>
      <p:graphicFrame>
        <p:nvGraphicFramePr>
          <p:cNvPr id="13315" name="Object 11"/>
          <p:cNvGraphicFramePr>
            <a:graphicFrameLocks noChangeAspect="1"/>
          </p:cNvGraphicFramePr>
          <p:nvPr/>
        </p:nvGraphicFramePr>
        <p:xfrm>
          <a:off x="3067050" y="1447800"/>
          <a:ext cx="333375" cy="863600"/>
        </p:xfrm>
        <a:graphic>
          <a:graphicData uri="http://schemas.openxmlformats.org/presentationml/2006/ole">
            <p:oleObj spid="_x0000_s68613" name="方程式" r:id="rId6" imgW="152280" imgH="393480" progId="Equation.3">
              <p:embed/>
            </p:oleObj>
          </a:graphicData>
        </a:graphic>
      </p:graphicFrame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2122488" y="5148263"/>
            <a:ext cx="720725" cy="269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7404100" y="5146675"/>
            <a:ext cx="720725" cy="269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3419475" y="5516563"/>
            <a:ext cx="720725" cy="269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8" grpId="0" animBg="1"/>
      <p:bldP spid="13329" grpId="0" animBg="1"/>
      <p:bldP spid="133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1187450" y="260350"/>
            <a:ext cx="7510463" cy="1143000"/>
          </a:xfrm>
        </p:spPr>
        <p:txBody>
          <a:bodyPr/>
          <a:lstStyle/>
          <a:p>
            <a:pPr marL="1117600" indent="-1117600"/>
            <a:r>
              <a:rPr lang="zh-TW" altLang="en-US" sz="3200" smtClean="0"/>
              <a:t>七</a:t>
            </a:r>
            <a:r>
              <a:rPr lang="en-US" altLang="zh-TW" sz="3200" smtClean="0"/>
              <a:t>.  </a:t>
            </a:r>
            <a:r>
              <a:rPr lang="zh-TW" altLang="en-US" sz="3200" smtClean="0"/>
              <a:t>長 </a:t>
            </a:r>
            <a:r>
              <a:rPr lang="en-US" altLang="zh-TW" sz="3200" smtClean="0"/>
              <a:t>L</a:t>
            </a:r>
            <a:r>
              <a:rPr lang="zh-TW" altLang="en-US" sz="3200" smtClean="0"/>
              <a:t>，一端固定，另一端可自由運動的彈性繩產生駐波的條件</a:t>
            </a:r>
            <a:endParaRPr lang="en-US" altLang="zh-TW" sz="3200" smtClean="0"/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1341438"/>
            <a:ext cx="17430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3"/>
          <p:cNvSpPr>
            <a:spLocks/>
          </p:cNvSpPr>
          <p:nvPr/>
        </p:nvSpPr>
        <p:spPr bwMode="auto">
          <a:xfrm>
            <a:off x="250825" y="1557338"/>
            <a:ext cx="77057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繩長 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L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(2n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－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1)‧ 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baseline="300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波長 </a:t>
            </a:r>
            <a:r>
              <a:rPr lang="en-US" altLang="en-US" sz="2800" smtClean="0">
                <a:solidFill>
                  <a:prstClr val="black"/>
                </a:solidFill>
                <a:ea typeface="標楷體" pitchFamily="65" charset="-120"/>
              </a:rPr>
              <a:t>λ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          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baseline="300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3.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頻率 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f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     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(2n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－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1)‧     </a:t>
            </a:r>
          </a:p>
          <a:p>
            <a:pPr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  </a:t>
            </a:r>
          </a:p>
          <a:p>
            <a:pPr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　（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n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＝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1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3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、</a:t>
            </a:r>
            <a:r>
              <a:rPr lang="en-US" altLang="zh-TW" sz="2800" baseline="30000" smtClean="0">
                <a:solidFill>
                  <a:prstClr val="black"/>
                </a:solidFill>
                <a:ea typeface="標楷體" pitchFamily="65" charset="-120"/>
              </a:rPr>
              <a:t>……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）</a:t>
            </a:r>
          </a:p>
          <a:p>
            <a:pPr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zh-TW" altLang="en-US" sz="2800" smtClean="0">
              <a:solidFill>
                <a:prstClr val="black"/>
              </a:solidFill>
              <a:ea typeface="標楷體" pitchFamily="65" charset="-12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en-US" sz="2400" smtClean="0">
                <a:solidFill>
                  <a:srgbClr val="0070C0"/>
                </a:solidFill>
                <a:ea typeface="標楷體" pitchFamily="65" charset="-120"/>
              </a:rPr>
              <a:t>註：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n＝1，f</a:t>
            </a:r>
            <a:r>
              <a:rPr lang="zh-TW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＝       稱為第一諧音或基音；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         n＝2，f</a:t>
            </a:r>
            <a:r>
              <a:rPr lang="zh-TW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3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＝3f</a:t>
            </a:r>
            <a:r>
              <a:rPr lang="zh-TW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 稱為第三諧音或第一泛音；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         n＝3，f</a:t>
            </a:r>
            <a:r>
              <a:rPr lang="zh-TW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5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＝5f</a:t>
            </a:r>
            <a:r>
              <a:rPr lang="zh-TW" altLang="zh-TW" sz="2400" baseline="-25000" smtClean="0">
                <a:solidFill>
                  <a:srgbClr val="0070C0"/>
                </a:solidFill>
                <a:ea typeface="標楷體" pitchFamily="65" charset="-120"/>
              </a:rPr>
              <a:t>1</a:t>
            </a:r>
            <a:r>
              <a:rPr lang="zh-TW" altLang="zh-TW" sz="2400" smtClean="0">
                <a:solidFill>
                  <a:srgbClr val="0070C0"/>
                </a:solidFill>
                <a:ea typeface="標楷體" pitchFamily="65" charset="-120"/>
              </a:rPr>
              <a:t> 稱為第五諧音或第二泛音，餘類推。</a:t>
            </a:r>
            <a:endParaRPr lang="zh-TW" altLang="en-US" sz="2400" smtClean="0">
              <a:solidFill>
                <a:srgbClr val="0070C0"/>
              </a:solidFill>
              <a:ea typeface="標楷體" pitchFamily="65" charset="-120"/>
            </a:endParaRPr>
          </a:p>
        </p:txBody>
      </p:sp>
      <p:graphicFrame>
        <p:nvGraphicFramePr>
          <p:cNvPr id="14344" name="Object 11"/>
          <p:cNvGraphicFramePr>
            <a:graphicFrameLocks noChangeAspect="1"/>
          </p:cNvGraphicFramePr>
          <p:nvPr/>
        </p:nvGraphicFramePr>
        <p:xfrm>
          <a:off x="2124075" y="2414588"/>
          <a:ext cx="838200" cy="798512"/>
        </p:xfrm>
        <a:graphic>
          <a:graphicData uri="http://schemas.openxmlformats.org/presentationml/2006/ole">
            <p:oleObj spid="_x0000_s69634" name="方程式" r:id="rId4" imgW="406080" imgH="393480" progId="Equation.3">
              <p:embed/>
            </p:oleObj>
          </a:graphicData>
        </a:graphic>
      </p:graphicFrame>
      <p:graphicFrame>
        <p:nvGraphicFramePr>
          <p:cNvPr id="14345" name="Object 11"/>
          <p:cNvGraphicFramePr>
            <a:graphicFrameLocks noChangeAspect="1"/>
          </p:cNvGraphicFramePr>
          <p:nvPr/>
        </p:nvGraphicFramePr>
        <p:xfrm>
          <a:off x="1943100" y="3357563"/>
          <a:ext cx="396875" cy="1008062"/>
        </p:xfrm>
        <a:graphic>
          <a:graphicData uri="http://schemas.openxmlformats.org/presentationml/2006/ole">
            <p:oleObj spid="_x0000_s69635" name="方程式" r:id="rId5" imgW="152280" imgH="393480" progId="Equation.3">
              <p:embed/>
            </p:oleObj>
          </a:graphicData>
        </a:graphic>
      </p:graphicFrame>
      <p:graphicFrame>
        <p:nvGraphicFramePr>
          <p:cNvPr id="14346" name="Object 11"/>
          <p:cNvGraphicFramePr>
            <a:graphicFrameLocks noChangeAspect="1"/>
          </p:cNvGraphicFramePr>
          <p:nvPr/>
        </p:nvGraphicFramePr>
        <p:xfrm>
          <a:off x="4067175" y="3429000"/>
          <a:ext cx="536575" cy="863600"/>
        </p:xfrm>
        <a:graphic>
          <a:graphicData uri="http://schemas.openxmlformats.org/presentationml/2006/ole">
            <p:oleObj spid="_x0000_s69636" name="方程式" r:id="rId6" imgW="241200" imgH="393480" progId="Equation.3">
              <p:embed/>
            </p:oleObj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3368675" y="1384300"/>
          <a:ext cx="339725" cy="863600"/>
        </p:xfrm>
        <a:graphic>
          <a:graphicData uri="http://schemas.openxmlformats.org/presentationml/2006/ole">
            <p:oleObj spid="_x0000_s69637" name="方程式" r:id="rId7" imgW="152280" imgH="393480" progId="Equation.3">
              <p:embed/>
            </p:oleObj>
          </a:graphicData>
        </a:graphic>
      </p:graphicFrame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381250" y="4924425"/>
          <a:ext cx="409575" cy="723900"/>
        </p:xfrm>
        <a:graphic>
          <a:graphicData uri="http://schemas.openxmlformats.org/presentationml/2006/ole">
            <p:oleObj spid="_x0000_s69638" name="Equation" r:id="rId8" imgW="406224" imgH="72358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惠更斯原理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0" y="1628775"/>
            <a:ext cx="9144000" cy="4525963"/>
          </a:xfrm>
        </p:spPr>
        <p:txBody>
          <a:bodyPr/>
          <a:lstStyle/>
          <a:p>
            <a:pPr marL="0" indent="0"/>
            <a:r>
              <a:rPr lang="zh-TW" altLang="en-US" sz="2800" smtClean="0"/>
              <a:t>每個</a:t>
            </a:r>
            <a:r>
              <a:rPr lang="zh-TW" altLang="en-US" sz="2800" u="sng" smtClean="0"/>
              <a:t>　波前　</a:t>
            </a:r>
            <a:r>
              <a:rPr lang="zh-TW" altLang="en-US" sz="2800" smtClean="0"/>
              <a:t>面上的任何一點均可視為新的</a:t>
            </a:r>
            <a:r>
              <a:rPr lang="zh-TW" altLang="en-US" sz="2800" u="sng" smtClean="0"/>
              <a:t>　點波源　</a:t>
            </a:r>
            <a:r>
              <a:rPr lang="zh-TW" altLang="en-US" sz="2800" smtClean="0"/>
              <a:t>，各自發出它的球面波</a:t>
            </a:r>
            <a:r>
              <a:rPr lang="zh-TW" altLang="en-US" sz="2800" u="sng" smtClean="0"/>
              <a:t>　向外　</a:t>
            </a:r>
            <a:r>
              <a:rPr lang="zh-TW" altLang="en-US" sz="2800" smtClean="0"/>
              <a:t>傳遞；而新的波前即為與這些球面相切之曲面，亦稱為包絡面，此即為惠更斯原理，如圖 </a:t>
            </a:r>
            <a:r>
              <a:rPr lang="en-US" altLang="zh-TW" sz="2800" smtClean="0"/>
              <a:t>2-20 </a:t>
            </a:r>
            <a:r>
              <a:rPr lang="zh-TW" altLang="en-US" sz="2800" smtClean="0"/>
              <a:t>所示。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332163"/>
            <a:ext cx="4681537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1116013" y="1700213"/>
            <a:ext cx="7921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7164388" y="1700213"/>
            <a:ext cx="115093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3635375" y="2133600"/>
            <a:ext cx="7921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animBg="1"/>
      <p:bldP spid="165894" grpId="0" animBg="1"/>
      <p:bldP spid="16589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惠更斯原理的目的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468313" y="3933825"/>
            <a:ext cx="8424862" cy="1728788"/>
          </a:xfrm>
        </p:spPr>
        <p:txBody>
          <a:bodyPr/>
          <a:lstStyle/>
          <a:p>
            <a:pPr marL="0" indent="0"/>
            <a:r>
              <a:rPr lang="zh-TW" altLang="en-US" u="sng" smtClean="0"/>
              <a:t>惠更斯</a:t>
            </a:r>
            <a:r>
              <a:rPr lang="zh-TW" altLang="en-US" smtClean="0"/>
              <a:t>提出光的波動說，認為光是一種波動；而當時已發現光的反射、折射等現象，即可用惠更斯原理來解釋。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55650" y="1268413"/>
            <a:ext cx="7724775" cy="2528887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根據惠更斯的想法</a:t>
            </a:r>
            <a:r>
              <a:rPr lang="zh-TW" altLang="en-US"/>
              <a:t>，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波只要反覆此過程就能不斷的向外傳播出去</a:t>
            </a:r>
            <a:r>
              <a:rPr lang="zh-TW" altLang="en-US"/>
              <a:t>。</a:t>
            </a:r>
          </a:p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即使我們不知道波源所在位置</a:t>
            </a:r>
            <a:r>
              <a:rPr lang="zh-TW" altLang="en-US"/>
              <a:t>，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從任一時刻波前的位置即推可得以後或以前任何時刻波前的位置</a:t>
            </a:r>
            <a:r>
              <a:rPr lang="zh-TW" altLang="en-US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9138"/>
            <a:ext cx="4752975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2492375"/>
            <a:ext cx="4211637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Rectangle 2"/>
          <p:cNvSpPr>
            <a:spLocks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b="1" smtClean="0">
                <a:solidFill>
                  <a:srgbClr val="8B00BC"/>
                </a:solidFill>
                <a:ea typeface="標楷體" pitchFamily="65" charset="-120"/>
              </a:rPr>
              <a:t>一</a:t>
            </a:r>
            <a:r>
              <a:rPr lang="en-US" altLang="zh-TW" sz="4400" b="1" smtClean="0">
                <a:solidFill>
                  <a:srgbClr val="8B00BC"/>
                </a:solidFill>
                <a:ea typeface="標楷體" pitchFamily="65" charset="-120"/>
              </a:rPr>
              <a:t>.	</a:t>
            </a:r>
            <a:r>
              <a:rPr lang="zh-TW" altLang="en-US" sz="4400" b="1" smtClean="0">
                <a:solidFill>
                  <a:srgbClr val="8B00BC"/>
                </a:solidFill>
                <a:ea typeface="標楷體" pitchFamily="65" charset="-120"/>
              </a:rPr>
              <a:t>水波槽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水波槽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107950" y="1628775"/>
            <a:ext cx="9134475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mtClean="0"/>
              <a:t>1. </a:t>
            </a:r>
            <a:r>
              <a:rPr lang="zh-TW" altLang="en-US" smtClean="0"/>
              <a:t>構造：透明之玻璃水槽置於光源與紙幕間，如圖 </a:t>
            </a:r>
            <a:r>
              <a:rPr lang="en-US" altLang="zh-TW" smtClean="0"/>
              <a:t>2-21</a:t>
            </a:r>
            <a:r>
              <a:rPr lang="zh-TW" altLang="en-US" smtClean="0"/>
              <a:t>。</a:t>
            </a:r>
          </a:p>
          <a:p>
            <a:pPr>
              <a:lnSpc>
                <a:spcPct val="90000"/>
              </a:lnSpc>
            </a:pPr>
            <a:r>
              <a:rPr lang="en-US" altLang="zh-TW" smtClean="0"/>
              <a:t>2. </a:t>
            </a:r>
            <a:r>
              <a:rPr lang="zh-TW" altLang="en-US" smtClean="0"/>
              <a:t>原理：</a:t>
            </a:r>
          </a:p>
          <a:p>
            <a:pPr>
              <a:lnSpc>
                <a:spcPct val="90000"/>
              </a:lnSpc>
            </a:pPr>
            <a:r>
              <a:rPr lang="en-US" altLang="zh-TW" smtClean="0"/>
              <a:t>    (1) </a:t>
            </a:r>
            <a:r>
              <a:rPr lang="zh-TW" altLang="en-US" smtClean="0"/>
              <a:t>水波波峰：似凸透鏡，可</a:t>
            </a:r>
            <a:r>
              <a:rPr lang="zh-TW" altLang="en-US" u="sng" smtClean="0"/>
              <a:t>　會聚　</a:t>
            </a:r>
            <a:r>
              <a:rPr lang="zh-TW" altLang="en-US" smtClean="0"/>
              <a:t>光線，</a:t>
            </a:r>
            <a:br>
              <a:rPr lang="zh-TW" altLang="en-US" smtClean="0"/>
            </a:br>
            <a:r>
              <a:rPr lang="zh-TW" altLang="en-US" smtClean="0"/>
              <a:t>      在白幕上形成明紋，如圖 </a:t>
            </a:r>
            <a:r>
              <a:rPr lang="en-US" altLang="zh-TW" smtClean="0"/>
              <a:t>2-22</a:t>
            </a:r>
            <a:endParaRPr lang="zh-TW" altLang="en-US" smtClean="0"/>
          </a:p>
          <a:p>
            <a:pPr>
              <a:lnSpc>
                <a:spcPct val="90000"/>
              </a:lnSpc>
            </a:pPr>
            <a:r>
              <a:rPr lang="en-US" altLang="zh-TW" smtClean="0"/>
              <a:t>    (2) </a:t>
            </a:r>
            <a:r>
              <a:rPr lang="zh-TW" altLang="en-US" smtClean="0"/>
              <a:t>水波波谷：似凹透鏡，可</a:t>
            </a:r>
            <a:r>
              <a:rPr lang="zh-TW" altLang="en-US" u="sng" smtClean="0"/>
              <a:t>　發散　</a:t>
            </a:r>
            <a:r>
              <a:rPr lang="zh-TW" altLang="en-US" smtClean="0"/>
              <a:t>光線，</a:t>
            </a:r>
            <a:br>
              <a:rPr lang="zh-TW" altLang="en-US" smtClean="0"/>
            </a:br>
            <a:r>
              <a:rPr lang="zh-TW" altLang="en-US" smtClean="0"/>
              <a:t>      在白幕上形成暗紋，如圖 </a:t>
            </a:r>
            <a:r>
              <a:rPr lang="en-US" altLang="zh-TW" smtClean="0"/>
              <a:t>2-22</a:t>
            </a:r>
          </a:p>
          <a:p>
            <a:pPr>
              <a:lnSpc>
                <a:spcPct val="90000"/>
              </a:lnSpc>
            </a:pPr>
            <a:r>
              <a:rPr lang="en-US" altLang="zh-TW" smtClean="0"/>
              <a:t>3. </a:t>
            </a:r>
            <a:r>
              <a:rPr lang="zh-TW" altLang="en-US" smtClean="0"/>
              <a:t>波前：介質傳遞波動時，　相鄰作同相振動</a:t>
            </a:r>
            <a:r>
              <a:rPr lang="zh-TW" altLang="en-US" u="sng" smtClean="0"/>
              <a:t>　　</a:t>
            </a:r>
            <a:r>
              <a:rPr lang="zh-TW" altLang="en-US" smtClean="0"/>
              <a:t>各點的連線或面，恆與波傳播的方向</a:t>
            </a:r>
            <a:r>
              <a:rPr lang="zh-TW" altLang="en-US" u="sng" smtClean="0"/>
              <a:t>　垂直　</a:t>
            </a:r>
            <a:r>
              <a:rPr lang="zh-TW" altLang="en-US" smtClean="0"/>
              <a:t>。</a:t>
            </a:r>
          </a:p>
        </p:txBody>
      </p:sp>
      <p:sp>
        <p:nvSpPr>
          <p:cNvPr id="168964" name="Text Box 4"/>
          <p:cNvSpPr txBox="1">
            <a:spLocks noChangeArrowheads="1"/>
          </p:cNvSpPr>
          <p:nvPr/>
        </p:nvSpPr>
        <p:spPr bwMode="auto">
          <a:xfrm>
            <a:off x="6043613" y="3211513"/>
            <a:ext cx="792162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6011863" y="4178300"/>
            <a:ext cx="792162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5435600" y="5157788"/>
            <a:ext cx="2889250" cy="377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7505700" y="5589588"/>
            <a:ext cx="79216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970463" y="5551488"/>
            <a:ext cx="3778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 animBg="1"/>
      <p:bldP spid="168965" grpId="0" animBg="1"/>
      <p:bldP spid="168966" grpId="0" animBg="1"/>
      <p:bldP spid="1689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1258888" y="260350"/>
            <a:ext cx="7439025" cy="1143000"/>
          </a:xfrm>
        </p:spPr>
        <p:txBody>
          <a:bodyPr/>
          <a:lstStyle/>
          <a:p>
            <a:r>
              <a:rPr lang="zh-TW" altLang="en-US" sz="4000" smtClean="0"/>
              <a:t>二</a:t>
            </a:r>
            <a:r>
              <a:rPr lang="en-US" altLang="zh-TW" sz="4000" smtClean="0"/>
              <a:t>.	</a:t>
            </a:r>
            <a:r>
              <a:rPr lang="zh-TW" altLang="en-US" sz="4000" smtClean="0"/>
              <a:t>水波速率、頻率、波長與水深度之關係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/>
              <a:t>1. </a:t>
            </a:r>
            <a:r>
              <a:rPr lang="zh-TW" altLang="en-US" smtClean="0"/>
              <a:t>速率：深水區</a:t>
            </a:r>
            <a:r>
              <a:rPr lang="zh-TW" altLang="en-US" u="sng" smtClean="0"/>
              <a:t>　</a:t>
            </a:r>
            <a:r>
              <a:rPr lang="en-US" altLang="zh-TW" u="sng" smtClean="0"/>
              <a:t>&gt;</a:t>
            </a:r>
            <a:r>
              <a:rPr lang="zh-TW" altLang="en-US" u="sng" smtClean="0"/>
              <a:t>　</a:t>
            </a:r>
            <a:r>
              <a:rPr lang="zh-TW" altLang="en-US" smtClean="0"/>
              <a:t>淺水區</a:t>
            </a:r>
          </a:p>
          <a:p>
            <a:r>
              <a:rPr lang="en-US" altLang="zh-TW" smtClean="0"/>
              <a:t>2. </a:t>
            </a:r>
            <a:r>
              <a:rPr lang="zh-TW" altLang="en-US" smtClean="0"/>
              <a:t>頻率：與水深度無關</a:t>
            </a:r>
          </a:p>
          <a:p>
            <a:r>
              <a:rPr lang="en-US" altLang="zh-TW" smtClean="0"/>
              <a:t>3. </a:t>
            </a:r>
            <a:r>
              <a:rPr lang="zh-TW" altLang="en-US" smtClean="0"/>
              <a:t>波長：深水區</a:t>
            </a:r>
            <a:r>
              <a:rPr lang="zh-TW" altLang="en-US" u="sng" smtClean="0"/>
              <a:t>　</a:t>
            </a:r>
            <a:r>
              <a:rPr lang="en-US" altLang="zh-TW" u="sng" smtClean="0"/>
              <a:t>&gt;</a:t>
            </a:r>
            <a:r>
              <a:rPr lang="zh-TW" altLang="en-US" u="sng" smtClean="0"/>
              <a:t>　</a:t>
            </a:r>
            <a:r>
              <a:rPr lang="zh-TW" altLang="en-US" smtClean="0"/>
              <a:t>淺水區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3576638" y="1700213"/>
            <a:ext cx="7921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3505200" y="2924175"/>
            <a:ext cx="7921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3717925"/>
            <a:ext cx="38163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nimBg="1"/>
      <p:bldP spid="1710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	</a:t>
            </a:r>
            <a:r>
              <a:rPr lang="zh-TW" altLang="en-US" smtClean="0"/>
              <a:t>水波的反射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2438" indent="-452438">
              <a:lnSpc>
                <a:spcPct val="90000"/>
              </a:lnSpc>
            </a:pPr>
            <a:r>
              <a:rPr lang="zh-TW" altLang="en-US" smtClean="0"/>
              <a:t>水波遇障礙物時所產生的反射現象。</a:t>
            </a:r>
          </a:p>
          <a:p>
            <a:pPr marL="452438" indent="-452438">
              <a:lnSpc>
                <a:spcPct val="90000"/>
              </a:lnSpc>
            </a:pPr>
            <a:r>
              <a:rPr lang="en-US" altLang="zh-TW" smtClean="0"/>
              <a:t>1. </a:t>
            </a:r>
            <a:r>
              <a:rPr lang="zh-TW" altLang="en-US" smtClean="0"/>
              <a:t>反射定律：</a:t>
            </a:r>
          </a:p>
          <a:p>
            <a:pPr marL="452438" indent="-452438">
              <a:lnSpc>
                <a:spcPct val="90000"/>
              </a:lnSpc>
            </a:pPr>
            <a:r>
              <a:rPr lang="en-US" altLang="zh-TW" smtClean="0"/>
              <a:t>    (1) </a:t>
            </a:r>
            <a:r>
              <a:rPr lang="zh-TW" altLang="en-US" smtClean="0"/>
              <a:t>入射線、反射線和法線在同一平面上，</a:t>
            </a:r>
            <a:br>
              <a:rPr lang="zh-TW" altLang="en-US" smtClean="0"/>
            </a:br>
            <a:r>
              <a:rPr lang="zh-TW" altLang="en-US" smtClean="0"/>
              <a:t>     入射線與反射線各在法線的異側。</a:t>
            </a:r>
          </a:p>
          <a:p>
            <a:pPr marL="452438" indent="-452438">
              <a:lnSpc>
                <a:spcPct val="90000"/>
              </a:lnSpc>
            </a:pPr>
            <a:r>
              <a:rPr lang="en-US" altLang="zh-TW" smtClean="0"/>
              <a:t>    (2) </a:t>
            </a:r>
            <a:r>
              <a:rPr lang="zh-TW" altLang="en-US" smtClean="0"/>
              <a:t>入射角</a:t>
            </a:r>
            <a:r>
              <a:rPr lang="zh-TW" altLang="en-US" u="sng" smtClean="0"/>
              <a:t>　等於　</a:t>
            </a:r>
            <a:r>
              <a:rPr lang="zh-TW" altLang="en-US" smtClean="0"/>
              <a:t>反射角。</a:t>
            </a:r>
          </a:p>
          <a:p>
            <a:pPr marL="452438" indent="-452438">
              <a:lnSpc>
                <a:spcPct val="90000"/>
              </a:lnSpc>
            </a:pPr>
            <a:r>
              <a:rPr lang="en-US" altLang="zh-TW" smtClean="0"/>
              <a:t>2. </a:t>
            </a:r>
            <a:r>
              <a:rPr lang="zh-TW" altLang="en-US" smtClean="0"/>
              <a:t>直線波經直線形障礙物的反射：反射波也是直線波，如圖 </a:t>
            </a:r>
            <a:r>
              <a:rPr lang="en-US" altLang="zh-TW" smtClean="0"/>
              <a:t>2-24</a:t>
            </a:r>
            <a:r>
              <a:rPr lang="zh-TW" altLang="en-US" smtClean="0"/>
              <a:t>。</a:t>
            </a:r>
          </a:p>
          <a:p>
            <a:pPr marL="452438" indent="-452438">
              <a:lnSpc>
                <a:spcPct val="90000"/>
              </a:lnSpc>
            </a:pPr>
            <a:r>
              <a:rPr lang="en-US" altLang="zh-TW" smtClean="0"/>
              <a:t>3. </a:t>
            </a:r>
            <a:r>
              <a:rPr lang="zh-TW" altLang="en-US" smtClean="0"/>
              <a:t>圓形波經直線形障礙物的反射：反射波也是圓形波，如圖 </a:t>
            </a:r>
            <a:r>
              <a:rPr lang="en-US" altLang="zh-TW" smtClean="0"/>
              <a:t>2-25</a:t>
            </a:r>
            <a:r>
              <a:rPr lang="zh-TW" altLang="en-US" smtClean="0"/>
              <a:t>。</a:t>
            </a: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3132138" y="3670300"/>
            <a:ext cx="792162" cy="4349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20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412875"/>
            <a:ext cx="8640763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8" name="Rectangle 2"/>
          <p:cNvSpPr>
            <a:spLocks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b="1" smtClean="0">
                <a:solidFill>
                  <a:srgbClr val="8B00BC"/>
                </a:solidFill>
                <a:ea typeface="標楷體" pitchFamily="65" charset="-120"/>
              </a:rPr>
              <a:t>三</a:t>
            </a:r>
            <a:r>
              <a:rPr lang="en-US" altLang="zh-TW" sz="4400" b="1" smtClean="0">
                <a:solidFill>
                  <a:srgbClr val="8B00BC"/>
                </a:solidFill>
                <a:ea typeface="標楷體" pitchFamily="65" charset="-120"/>
              </a:rPr>
              <a:t>.	</a:t>
            </a:r>
            <a:r>
              <a:rPr lang="zh-TW" altLang="en-US" sz="4400" b="1" smtClean="0">
                <a:solidFill>
                  <a:srgbClr val="8B00BC"/>
                </a:solidFill>
                <a:ea typeface="標楷體" pitchFamily="65" charset="-120"/>
              </a:rPr>
              <a:t>水波的反射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68313" y="6092825"/>
            <a:ext cx="636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prstClr val="black"/>
                </a:solidFill>
              </a:rPr>
              <a:t>直線波經直線形障礙物的反射：反射波也是直線波，如圖 </a:t>
            </a:r>
            <a:r>
              <a:rPr lang="en-US" altLang="zh-TW" smtClean="0">
                <a:solidFill>
                  <a:prstClr val="black"/>
                </a:solidFill>
              </a:rPr>
              <a:t>2-24</a:t>
            </a:r>
            <a:endParaRPr lang="zh-TW" altLang="en-US" smtClean="0">
              <a:solidFill>
                <a:prstClr val="black"/>
              </a:solidFill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551363" y="1508125"/>
            <a:ext cx="43418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prstClr val="black"/>
                </a:solidFill>
              </a:rPr>
              <a:t>圓形波經直線形障礙物的反射：反射波也是圓形波，如圖 </a:t>
            </a:r>
            <a:r>
              <a:rPr lang="en-US" altLang="zh-TW" smtClean="0">
                <a:solidFill>
                  <a:prstClr val="black"/>
                </a:solidFill>
              </a:rPr>
              <a:t>2-25</a:t>
            </a:r>
            <a:endParaRPr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水波的折射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971550" y="1557338"/>
            <a:ext cx="7056438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2800" smtClean="0"/>
              <a:t>水波自一水域進入深淺不同的另一水域時</a:t>
            </a:r>
          </a:p>
          <a:p>
            <a:pPr>
              <a:lnSpc>
                <a:spcPct val="90000"/>
              </a:lnSpc>
            </a:pPr>
            <a:r>
              <a:rPr lang="zh-TW" altLang="en-US" sz="2800" u="sng" smtClean="0"/>
              <a:t>    行進方向    </a:t>
            </a:r>
            <a:r>
              <a:rPr lang="zh-TW" altLang="en-US" sz="2800" smtClean="0"/>
              <a:t>發生改變的現象，如圖 </a:t>
            </a:r>
            <a:r>
              <a:rPr lang="en-US" altLang="zh-TW" sz="2800" smtClean="0"/>
              <a:t>2-26</a:t>
            </a:r>
            <a:r>
              <a:rPr lang="zh-TW" altLang="en-US" sz="2800" smtClean="0"/>
              <a:t>。</a:t>
            </a:r>
          </a:p>
          <a:p>
            <a:pPr>
              <a:lnSpc>
                <a:spcPct val="90000"/>
              </a:lnSpc>
            </a:pPr>
            <a:endParaRPr lang="zh-TW" altLang="en-US" sz="2800" smtClean="0"/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1403350" y="2035175"/>
            <a:ext cx="158432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708275"/>
            <a:ext cx="8569325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水波的折射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496300" cy="4525963"/>
          </a:xfrm>
        </p:spPr>
        <p:txBody>
          <a:bodyPr/>
          <a:lstStyle/>
          <a:p>
            <a:r>
              <a:rPr lang="en-US" altLang="zh-TW" sz="2800" smtClean="0"/>
              <a:t>1. </a:t>
            </a:r>
            <a:r>
              <a:rPr lang="zh-TW" altLang="en-US" sz="2800" smtClean="0"/>
              <a:t>折射原因：水波在深、淺不同之水域中</a:t>
            </a:r>
            <a:r>
              <a:rPr lang="zh-TW" altLang="en-US" sz="2800" u="sng" smtClean="0"/>
              <a:t>　速率　</a:t>
            </a:r>
            <a:r>
              <a:rPr lang="zh-TW" altLang="en-US" sz="2800" smtClean="0"/>
              <a:t>不同所致。</a:t>
            </a:r>
            <a:endParaRPr lang="en-US" altLang="zh-TW" sz="2800" smtClean="0"/>
          </a:p>
          <a:p>
            <a:r>
              <a:rPr lang="en-US" altLang="zh-TW" sz="2800" smtClean="0"/>
              <a:t>2. </a:t>
            </a:r>
            <a:r>
              <a:rPr lang="zh-TW" altLang="en-US" sz="2800" smtClean="0"/>
              <a:t>折射定律：</a:t>
            </a:r>
          </a:p>
          <a:p>
            <a:r>
              <a:rPr lang="en-US" altLang="zh-TW" sz="2800" smtClean="0"/>
              <a:t>     (1) </a:t>
            </a:r>
            <a:r>
              <a:rPr lang="zh-TW" altLang="en-US" sz="2800" smtClean="0"/>
              <a:t>入射線、折射線和法線同在一平面上，入射線</a:t>
            </a:r>
            <a:br>
              <a:rPr lang="zh-TW" altLang="en-US" sz="2800" smtClean="0"/>
            </a:br>
            <a:r>
              <a:rPr lang="zh-TW" altLang="en-US" sz="2800" smtClean="0"/>
              <a:t>      與折射線各在法線的異側。</a:t>
            </a:r>
            <a:endParaRPr lang="en-US" altLang="zh-TW" sz="2800" smtClean="0"/>
          </a:p>
          <a:p>
            <a:r>
              <a:rPr lang="en-US" altLang="zh-TW" sz="2800" smtClean="0"/>
              <a:t>     (2) </a:t>
            </a:r>
            <a:r>
              <a:rPr lang="zh-TW" altLang="en-US" sz="2800" smtClean="0"/>
              <a:t>入射角的正弦和折射角的正弦比值是一常數。</a:t>
            </a:r>
          </a:p>
          <a:p>
            <a:r>
              <a:rPr lang="zh-TW" altLang="en-US" sz="2800" smtClean="0"/>
              <a:t>           （即 </a:t>
            </a:r>
            <a:r>
              <a:rPr lang="en-US" altLang="zh-TW" sz="2800" smtClean="0"/>
              <a:t>sin</a:t>
            </a:r>
            <a:r>
              <a:rPr lang="en-US" altLang="zh-TW" smtClean="0"/>
              <a:t>θ</a:t>
            </a:r>
            <a:r>
              <a:rPr lang="en-US" altLang="zh-TW" baseline="-25000" smtClean="0"/>
              <a:t>1</a:t>
            </a:r>
            <a:r>
              <a:rPr lang="zh-TW" altLang="en-US" smtClean="0"/>
              <a:t>／</a:t>
            </a:r>
            <a:r>
              <a:rPr lang="en-US" altLang="zh-TW" sz="2800" smtClean="0"/>
              <a:t>sin</a:t>
            </a:r>
            <a:r>
              <a:rPr lang="en-US" altLang="zh-TW" smtClean="0"/>
              <a:t>θ</a:t>
            </a:r>
            <a:r>
              <a:rPr lang="en-US" altLang="zh-TW" baseline="-25000" smtClean="0"/>
              <a:t>2</a:t>
            </a:r>
            <a:r>
              <a:rPr lang="zh-TW" altLang="en-US" smtClean="0"/>
              <a:t>＝定值</a:t>
            </a:r>
            <a:r>
              <a:rPr lang="zh-TW" altLang="en-US" sz="2800" smtClean="0"/>
              <a:t>）</a:t>
            </a: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7308850" y="1690688"/>
            <a:ext cx="719138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水波的折射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r>
              <a:rPr lang="en-US" altLang="zh-TW" sz="2800" smtClean="0"/>
              <a:t>3. </a:t>
            </a:r>
            <a:r>
              <a:rPr lang="zh-TW" altLang="en-US" sz="2800" smtClean="0"/>
              <a:t>水波自速率快（深水區）的水域斜向進入速率慢（淺水區）的水域</a:t>
            </a:r>
            <a:r>
              <a:rPr lang="en-US" altLang="zh-TW" sz="2800" smtClean="0">
                <a:sym typeface="Symbol" pitchFamily="18" charset="2"/>
              </a:rPr>
              <a:t></a:t>
            </a:r>
            <a:r>
              <a:rPr lang="zh-TW" altLang="en-US" sz="2800" smtClean="0"/>
              <a:t>折射角</a:t>
            </a:r>
            <a:r>
              <a:rPr lang="en-US" altLang="zh-TW" sz="2800" smtClean="0"/>
              <a:t>&lt;</a:t>
            </a:r>
            <a:r>
              <a:rPr lang="zh-TW" altLang="en-US" sz="2800" smtClean="0"/>
              <a:t>入射角，折射線</a:t>
            </a:r>
          </a:p>
          <a:p>
            <a:r>
              <a:rPr lang="zh-TW" altLang="en-US" sz="2800" smtClean="0"/>
              <a:t>     </a:t>
            </a:r>
            <a:r>
              <a:rPr lang="zh-TW" altLang="en-US" sz="2800" u="sng" smtClean="0"/>
              <a:t>　偏向　</a:t>
            </a:r>
            <a:r>
              <a:rPr lang="zh-TW" altLang="en-US" sz="2800" smtClean="0"/>
              <a:t>法線。</a:t>
            </a:r>
          </a:p>
          <a:p>
            <a:r>
              <a:rPr lang="en-US" altLang="zh-TW" sz="2800" smtClean="0"/>
              <a:t>4. </a:t>
            </a:r>
            <a:r>
              <a:rPr lang="zh-TW" altLang="en-US" sz="2800" smtClean="0"/>
              <a:t>水波自速率慢（淺水區）的水域斜向進入速率快（深水區）的水域</a:t>
            </a:r>
            <a:r>
              <a:rPr lang="zh-TW" altLang="en-US" sz="2800" smtClean="0">
                <a:sym typeface="Symbol" pitchFamily="18" charset="2"/>
              </a:rPr>
              <a:t></a:t>
            </a:r>
            <a:r>
              <a:rPr lang="zh-TW" altLang="en-US" sz="2800" smtClean="0"/>
              <a:t>折射角</a:t>
            </a:r>
            <a:r>
              <a:rPr lang="en-US" altLang="zh-TW" sz="2800" smtClean="0"/>
              <a:t>&gt;</a:t>
            </a:r>
            <a:r>
              <a:rPr lang="zh-TW" altLang="en-US" sz="2800" smtClean="0"/>
              <a:t>入射角，折射線</a:t>
            </a:r>
          </a:p>
          <a:p>
            <a:r>
              <a:rPr lang="zh-TW" altLang="en-US" sz="2800" smtClean="0"/>
              <a:t>     </a:t>
            </a:r>
            <a:r>
              <a:rPr lang="zh-TW" altLang="en-US" sz="2800" u="sng" smtClean="0"/>
              <a:t>　偏離　</a:t>
            </a:r>
            <a:r>
              <a:rPr lang="zh-TW" altLang="en-US" sz="2800" smtClean="0"/>
              <a:t>法線。</a:t>
            </a:r>
          </a:p>
          <a:p>
            <a:r>
              <a:rPr lang="en-US" altLang="zh-TW" sz="2800" smtClean="0"/>
              <a:t>5. </a:t>
            </a:r>
            <a:r>
              <a:rPr lang="zh-TW" altLang="en-US" sz="2800" smtClean="0"/>
              <a:t>水波垂直進入深、淺不同的兩水域時，行進方向不改變。</a:t>
            </a:r>
          </a:p>
        </p:txBody>
      </p:sp>
      <p:sp>
        <p:nvSpPr>
          <p:cNvPr id="175110" name="Text Box 6"/>
          <p:cNvSpPr txBox="1">
            <a:spLocks noChangeArrowheads="1"/>
          </p:cNvSpPr>
          <p:nvPr/>
        </p:nvSpPr>
        <p:spPr bwMode="auto">
          <a:xfrm>
            <a:off x="1187450" y="2565400"/>
            <a:ext cx="8636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75111" name="Text Box 7"/>
          <p:cNvSpPr txBox="1">
            <a:spLocks noChangeArrowheads="1"/>
          </p:cNvSpPr>
          <p:nvPr/>
        </p:nvSpPr>
        <p:spPr bwMode="auto">
          <a:xfrm>
            <a:off x="1258888" y="4019550"/>
            <a:ext cx="8636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animBg="1"/>
      <p:bldP spid="1751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水波的折射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smtClean="0"/>
              <a:t>6. </a:t>
            </a:r>
            <a:r>
              <a:rPr lang="zh-TW" altLang="en-US" sz="2800" smtClean="0"/>
              <a:t>利用惠更斯原理來解釋水波的反射、折射現象，如圖 </a:t>
            </a:r>
            <a:r>
              <a:rPr lang="en-US" altLang="zh-TW" sz="2800" smtClean="0"/>
              <a:t>2-27 </a:t>
            </a:r>
            <a:r>
              <a:rPr lang="zh-TW" altLang="en-US" sz="2800" smtClean="0"/>
              <a:t>與圖 </a:t>
            </a:r>
            <a:r>
              <a:rPr lang="en-US" altLang="zh-TW" sz="2800" smtClean="0"/>
              <a:t>2-28</a:t>
            </a:r>
            <a:r>
              <a:rPr lang="zh-TW" altLang="en-US" sz="2800" smtClean="0"/>
              <a:t>。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44763"/>
            <a:ext cx="7048500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四</a:t>
            </a:r>
            <a:r>
              <a:rPr lang="en-US" altLang="zh-TW" smtClean="0"/>
              <a:t>.	</a:t>
            </a:r>
            <a:r>
              <a:rPr lang="zh-TW" altLang="en-US" smtClean="0"/>
              <a:t>水波的折射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1428750"/>
            <a:ext cx="67564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1095375" y="1998663"/>
            <a:ext cx="7724775" cy="4525962"/>
          </a:xfrm>
        </p:spPr>
        <p:txBody>
          <a:bodyPr/>
          <a:lstStyle/>
          <a:p>
            <a:r>
              <a:rPr lang="en-US" altLang="zh-TW" sz="2800" smtClean="0"/>
              <a:t>1. </a:t>
            </a:r>
            <a:r>
              <a:rPr lang="zh-TW" altLang="en-US" sz="2800" smtClean="0"/>
              <a:t>某瞬間入射水波之波前為 </a:t>
            </a:r>
            <a:r>
              <a:rPr lang="en-US" altLang="zh-TW" sz="2800" smtClean="0"/>
              <a:t>     </a:t>
            </a:r>
            <a:r>
              <a:rPr lang="zh-TW" altLang="en-US" sz="2800" smtClean="0"/>
              <a:t>經</a:t>
            </a:r>
            <a:r>
              <a:rPr lang="en-US" altLang="en-US" sz="2800" smtClean="0"/>
              <a:t>Δ</a:t>
            </a:r>
            <a:r>
              <a:rPr lang="en-US" altLang="zh-TW" sz="2800" smtClean="0"/>
              <a:t>t </a:t>
            </a:r>
            <a:r>
              <a:rPr lang="zh-TW" altLang="en-US" sz="2800" smtClean="0"/>
              <a:t>時距後，波前變為 </a:t>
            </a:r>
            <a:r>
              <a:rPr lang="en-US" altLang="zh-TW" sz="2800" smtClean="0"/>
              <a:t>    </a:t>
            </a:r>
            <a:r>
              <a:rPr lang="zh-TW" altLang="en-US" sz="2800" smtClean="0"/>
              <a:t>；</a:t>
            </a:r>
            <a:r>
              <a:rPr lang="en-US" altLang="zh-TW" sz="2800" smtClean="0"/>
              <a:t>    </a:t>
            </a:r>
            <a:r>
              <a:rPr lang="zh-TW" altLang="en-US" sz="2800" smtClean="0"/>
              <a:t>、</a:t>
            </a:r>
            <a:r>
              <a:rPr lang="en-US" altLang="zh-TW" sz="2800" smtClean="0"/>
              <a:t>     </a:t>
            </a:r>
            <a:r>
              <a:rPr lang="zh-TW" altLang="en-US" sz="2800" smtClean="0"/>
              <a:t>為</a:t>
            </a:r>
            <a:r>
              <a:rPr lang="en-US" altLang="en-US" sz="2800" smtClean="0"/>
              <a:t>Δ</a:t>
            </a:r>
            <a:r>
              <a:rPr lang="en-US" altLang="zh-TW" sz="2800" smtClean="0"/>
              <a:t>t </a:t>
            </a:r>
            <a:r>
              <a:rPr lang="zh-TW" altLang="en-US" sz="2800" smtClean="0"/>
              <a:t>時距內水波分別在此兩水域中行進的距離。</a:t>
            </a:r>
          </a:p>
          <a:p>
            <a:r>
              <a:rPr lang="en-US" altLang="zh-TW" sz="2800" smtClean="0"/>
              <a:t>2. </a:t>
            </a:r>
            <a:r>
              <a:rPr lang="zh-TW" altLang="en-US" sz="2800" smtClean="0"/>
              <a:t>由圖知：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437188" y="1989138"/>
          <a:ext cx="503237" cy="473075"/>
        </p:xfrm>
        <a:graphic>
          <a:graphicData uri="http://schemas.openxmlformats.org/presentationml/2006/ole">
            <p:oleObj spid="_x0000_s99330" name="方程式" r:id="rId3" imgW="215713" imgH="203024" progId="Equation.3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2574925" y="2401888"/>
          <a:ext cx="503238" cy="503237"/>
        </p:xfrm>
        <a:graphic>
          <a:graphicData uri="http://schemas.openxmlformats.org/presentationml/2006/ole">
            <p:oleObj spid="_x0000_s99331" name="方程式" r:id="rId4" imgW="215619" imgH="215619" progId="Equation.3">
              <p:embed/>
            </p:oleObj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3295650" y="2401888"/>
          <a:ext cx="503238" cy="503237"/>
        </p:xfrm>
        <a:graphic>
          <a:graphicData uri="http://schemas.openxmlformats.org/presentationml/2006/ole">
            <p:oleObj spid="_x0000_s99332" name="方程式" r:id="rId5" imgW="215619" imgH="215619" progId="Equation.3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3943350" y="2401888"/>
          <a:ext cx="503238" cy="473075"/>
        </p:xfrm>
        <a:graphic>
          <a:graphicData uri="http://schemas.openxmlformats.org/presentationml/2006/ole">
            <p:oleObj spid="_x0000_s99333" name="方程式" r:id="rId6" imgW="215713" imgH="203024" progId="Equation.3">
              <p:embed/>
            </p:oleObj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1547813" y="3875088"/>
          <a:ext cx="5732462" cy="946150"/>
        </p:xfrm>
        <a:graphic>
          <a:graphicData uri="http://schemas.openxmlformats.org/presentationml/2006/ole">
            <p:oleObj spid="_x0000_s99334" name="方程式" r:id="rId7" imgW="2539800" imgH="419040" progId="Equation.3">
              <p:embed/>
            </p:oleObj>
          </a:graphicData>
        </a:graphic>
      </p:graphicFrame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1670050" y="5156200"/>
            <a:ext cx="431800" cy="360363"/>
          </a:xfrm>
          <a:prstGeom prst="rightArrow">
            <a:avLst>
              <a:gd name="adj1" fmla="val 50000"/>
              <a:gd name="adj2" fmla="val 299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2201863" y="4940300"/>
          <a:ext cx="2565400" cy="938213"/>
        </p:xfrm>
        <a:graphic>
          <a:graphicData uri="http://schemas.openxmlformats.org/presentationml/2006/ole">
            <p:oleObj spid="_x0000_s99335" name="方程式" r:id="rId8" imgW="1180800" imgH="431640" progId="Equation.3">
              <p:embed/>
            </p:oleObj>
          </a:graphicData>
        </a:graphic>
      </p:graphicFrame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-36513" y="1341438"/>
            <a:ext cx="8110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【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證明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】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圖 </a:t>
            </a:r>
            <a:r>
              <a:rPr lang="en-US" altLang="zh-TW" sz="2800" smtClean="0">
                <a:solidFill>
                  <a:prstClr val="black"/>
                </a:solidFill>
                <a:ea typeface="標楷體" pitchFamily="65" charset="-120"/>
              </a:rPr>
              <a:t>2-28 </a:t>
            </a:r>
            <a:r>
              <a:rPr lang="zh-TW" altLang="en-US" sz="2800" smtClean="0">
                <a:solidFill>
                  <a:prstClr val="black"/>
                </a:solidFill>
                <a:ea typeface="標楷體" pitchFamily="65" charset="-120"/>
              </a:rPr>
              <a:t>中，直線波自深水區進入淺水區：</a:t>
            </a:r>
            <a:endParaRPr kumimoji="1" lang="zh-TW" altLang="en-US" smtClean="0">
              <a:solidFill>
                <a:prstClr val="black"/>
              </a:solidFill>
            </a:endParaRPr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7900" y="836613"/>
            <a:ext cx="3960813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/>
              <a:t>水波的干涉</a:t>
            </a:r>
          </a:p>
        </p:txBody>
      </p:sp>
      <p:sp>
        <p:nvSpPr>
          <p:cNvPr id="79875" name="內容版面配置區 3"/>
          <p:cNvSpPr>
            <a:spLocks noGrp="1"/>
          </p:cNvSpPr>
          <p:nvPr>
            <p:ph idx="4294967295"/>
          </p:nvPr>
        </p:nvSpPr>
        <p:spPr>
          <a:xfrm>
            <a:off x="457200" y="1317625"/>
            <a:ext cx="8229600" cy="4525963"/>
          </a:xfrm>
        </p:spPr>
        <p:txBody>
          <a:bodyPr/>
          <a:lstStyle/>
          <a:p>
            <a:r>
              <a:rPr lang="zh-TW" altLang="en-US" sz="2800"/>
              <a:t>在水波槽中，兩個振動頻率相同的點波源 </a:t>
            </a:r>
            <a:r>
              <a:rPr lang="en-US" altLang="zh-TW" sz="2800"/>
              <a:t>S</a:t>
            </a:r>
            <a:r>
              <a:rPr lang="en-US" altLang="zh-TW" sz="2800" baseline="-25000"/>
              <a:t>1</a:t>
            </a:r>
            <a:r>
              <a:rPr lang="zh-TW" altLang="en-US" sz="2800"/>
              <a:t>與</a:t>
            </a:r>
            <a:r>
              <a:rPr lang="en-US" altLang="zh-TW" sz="2800"/>
              <a:t>S</a:t>
            </a:r>
            <a:r>
              <a:rPr lang="en-US" altLang="zh-TW" sz="2800" baseline="-25000"/>
              <a:t>2</a:t>
            </a:r>
            <a:r>
              <a:rPr lang="zh-TW" altLang="en-US" sz="2800"/>
              <a:t>同時向上或向下振動，可產生兩組週期</a:t>
            </a:r>
            <a:r>
              <a:rPr lang="en-US" altLang="zh-TW" sz="2800"/>
              <a:t>T</a:t>
            </a:r>
            <a:r>
              <a:rPr lang="zh-TW" altLang="en-US" sz="2800"/>
              <a:t>相同、波長</a:t>
            </a:r>
            <a:r>
              <a:rPr lang="en-US" altLang="zh-TW" sz="2800"/>
              <a:t>λ</a:t>
            </a:r>
            <a:r>
              <a:rPr lang="zh-TW" altLang="en-US" sz="2800"/>
              <a:t>相同的週期波，當此兩組水波疊加時，稱為</a:t>
            </a:r>
            <a:r>
              <a:rPr lang="zh-TW" altLang="en-US" sz="2800">
                <a:solidFill>
                  <a:srgbClr val="FF0000"/>
                </a:solidFill>
              </a:rPr>
              <a:t>水波的干涉</a:t>
            </a:r>
            <a:r>
              <a:rPr lang="zh-TW" altLang="en-US" sz="2800"/>
              <a:t>。</a:t>
            </a:r>
          </a:p>
        </p:txBody>
      </p:sp>
      <p:pic>
        <p:nvPicPr>
          <p:cNvPr id="79876" name="Picture 4" descr="圖2-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013" y="3200400"/>
            <a:ext cx="4572000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791200" y="3733800"/>
            <a:ext cx="2241550" cy="762000"/>
            <a:chOff x="624" y="3072"/>
            <a:chExt cx="1412" cy="480"/>
          </a:xfrm>
        </p:grpSpPr>
        <p:sp>
          <p:nvSpPr>
            <p:cNvPr id="79881" name="Rectangle 9">
              <a:hlinkClick r:id="rId4" action="ppaction://hlinkfile"/>
            </p:cNvPr>
            <p:cNvSpPr>
              <a:spLocks noChangeArrowheads="1"/>
            </p:cNvSpPr>
            <p:nvPr/>
          </p:nvSpPr>
          <p:spPr bwMode="auto">
            <a:xfrm>
              <a:off x="1152" y="3264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TW" altLang="zh-TW" sz="2400" smtClean="0">
                  <a:solidFill>
                    <a:srgbClr val="000000"/>
                  </a:solidFill>
                  <a:latin typeface="Arial" charset="0"/>
                  <a:hlinkClick r:id="rId4" action="ppaction://hlinkfile"/>
                </a:rPr>
                <a:t>水波干涉</a:t>
              </a:r>
              <a:endParaRPr kumimoji="1" lang="en-US" altLang="zh-TW" sz="2400" smtClean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79882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4" y="3072"/>
              <a:ext cx="483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1923" name="內容版面配置區 2"/>
          <p:cNvSpPr>
            <a:spLocks noGrp="1"/>
          </p:cNvSpPr>
          <p:nvPr>
            <p:ph idx="4294967295"/>
          </p:nvPr>
        </p:nvSpPr>
        <p:spPr>
          <a:xfrm>
            <a:off x="457200" y="4495800"/>
            <a:ext cx="8229600" cy="1981200"/>
          </a:xfrm>
        </p:spPr>
        <p:txBody>
          <a:bodyPr/>
          <a:lstStyle/>
          <a:p>
            <a:r>
              <a:rPr lang="en-US" altLang="zh-TW" sz="2800"/>
              <a:t>S</a:t>
            </a:r>
            <a:r>
              <a:rPr lang="en-US" altLang="zh-TW" sz="2800" baseline="-25000"/>
              <a:t>1</a:t>
            </a:r>
            <a:r>
              <a:rPr lang="zh-TW" altLang="zh-TW" sz="2800"/>
              <a:t>、</a:t>
            </a:r>
            <a:r>
              <a:rPr lang="en-US" altLang="zh-TW" sz="2800"/>
              <a:t>S</a:t>
            </a:r>
            <a:r>
              <a:rPr lang="en-US" altLang="zh-TW" sz="2800" baseline="-25000"/>
              <a:t>2</a:t>
            </a:r>
            <a:r>
              <a:rPr lang="en-US" altLang="zh-TW" sz="2800"/>
              <a:t> 兩個點波源，產生波長皆為</a:t>
            </a:r>
            <a:r>
              <a:rPr lang="zh-TW" altLang="zh-TW" sz="2800"/>
              <a:t> </a:t>
            </a:r>
            <a:r>
              <a:rPr lang="en-US" altLang="zh-TW" sz="2800" i="1"/>
              <a:t>λ</a:t>
            </a:r>
            <a:r>
              <a:rPr lang="en-US" altLang="zh-TW" sz="2800"/>
              <a:t> </a:t>
            </a:r>
            <a:r>
              <a:rPr lang="zh-TW" altLang="zh-TW" sz="2800"/>
              <a:t>的水波，某一瞬間相會時的示意圖。灰色實線代表波峰的波前，灰色虛線代表波谷的波前。</a:t>
            </a:r>
            <a:r>
              <a:rPr lang="en-US" altLang="zh-TW" sz="2800">
                <a:solidFill>
                  <a:srgbClr val="FF0000"/>
                </a:solidFill>
              </a:rPr>
              <a:t>A </a:t>
            </a:r>
            <a:r>
              <a:rPr lang="zh-TW" altLang="zh-TW" sz="2800">
                <a:solidFill>
                  <a:srgbClr val="FF0000"/>
                </a:solidFill>
              </a:rPr>
              <a:t>線上的質點發生建設性干涉，</a:t>
            </a:r>
            <a:r>
              <a:rPr lang="en-US" altLang="zh-TW" sz="2800" i="1">
                <a:solidFill>
                  <a:srgbClr val="FF0000"/>
                </a:solidFill>
              </a:rPr>
              <a:t>N</a:t>
            </a:r>
            <a:r>
              <a:rPr lang="en-US" altLang="zh-TW" sz="2800">
                <a:solidFill>
                  <a:srgbClr val="FF0000"/>
                </a:solidFill>
              </a:rPr>
              <a:t> </a:t>
            </a:r>
            <a:r>
              <a:rPr lang="zh-TW" altLang="zh-TW" sz="2800">
                <a:solidFill>
                  <a:srgbClr val="FF0000"/>
                </a:solidFill>
              </a:rPr>
              <a:t>線上的質點發生破壞性干涉</a:t>
            </a:r>
            <a:r>
              <a:rPr lang="zh-TW" altLang="zh-TW" sz="2800"/>
              <a:t>。</a:t>
            </a:r>
            <a:endParaRPr lang="zh-TW" altLang="en-US" sz="2800"/>
          </a:p>
        </p:txBody>
      </p:sp>
      <p:pic>
        <p:nvPicPr>
          <p:cNvPr id="81924" name="Picture 2" descr="圖2-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28600"/>
            <a:ext cx="5938838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圖2-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5575" y="304800"/>
            <a:ext cx="3184525" cy="586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3971" name="內容版面配置區 3"/>
          <p:cNvGraphicFramePr>
            <a:graphicFrameLocks noGrp="1" noChangeAspect="1"/>
          </p:cNvGraphicFramePr>
          <p:nvPr>
            <p:ph idx="4294967295"/>
          </p:nvPr>
        </p:nvGraphicFramePr>
        <p:xfrm>
          <a:off x="531813" y="309563"/>
          <a:ext cx="4448175" cy="6091237"/>
        </p:xfrm>
        <a:graphic>
          <a:graphicData uri="http://schemas.openxmlformats.org/presentationml/2006/ole">
            <p:oleObj spid="_x0000_s112642" name="Document" r:id="rId5" imgW="2002640" imgH="274224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6019" name="內容版面配置區 2"/>
          <p:cNvSpPr>
            <a:spLocks noGrp="1"/>
          </p:cNvSpPr>
          <p:nvPr>
            <p:ph idx="4294967295"/>
          </p:nvPr>
        </p:nvSpPr>
        <p:spPr>
          <a:xfrm>
            <a:off x="390525" y="4724400"/>
            <a:ext cx="8229600" cy="1782763"/>
          </a:xfrm>
        </p:spPr>
        <p:txBody>
          <a:bodyPr/>
          <a:lstStyle/>
          <a:p>
            <a:r>
              <a:rPr lang="zh-TW" altLang="zh-TW"/>
              <a:t>腹點</a:t>
            </a:r>
            <a:r>
              <a:rPr lang="en-US" altLang="zh-TW"/>
              <a:t>P</a:t>
            </a:r>
            <a:r>
              <a:rPr lang="zh-TW" altLang="zh-TW"/>
              <a:t>的垂直位移會隨時間改變而不同，其</a:t>
            </a:r>
            <a:r>
              <a:rPr lang="zh-TW" altLang="zh-TW">
                <a:solidFill>
                  <a:srgbClr val="FF0000"/>
                </a:solidFill>
              </a:rPr>
              <a:t>垂直位移與時間的關係</a:t>
            </a:r>
            <a:r>
              <a:rPr lang="zh-TW" altLang="zh-TW"/>
              <a:t>。同理，腹點</a:t>
            </a:r>
            <a:r>
              <a:rPr lang="en-US" altLang="zh-TW"/>
              <a:t>Q</a:t>
            </a:r>
            <a:r>
              <a:rPr lang="zh-TW" altLang="zh-TW"/>
              <a:t>的垂直位移也會隨時間改變而不同。</a:t>
            </a:r>
            <a:endParaRPr lang="zh-TW" altLang="en-US"/>
          </a:p>
        </p:txBody>
      </p:sp>
      <p:pic>
        <p:nvPicPr>
          <p:cNvPr id="86020" name="Picture 2" descr="圖2-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609600"/>
            <a:ext cx="718185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/>
              <a:t>腹線與節線</a:t>
            </a:r>
          </a:p>
        </p:txBody>
      </p:sp>
      <p:sp>
        <p:nvSpPr>
          <p:cNvPr id="88067" name="內容版面配置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zh-TW" altLang="en-US" sz="2800"/>
              <a:t>將</a:t>
            </a:r>
            <a:r>
              <a:rPr lang="zh-TW" altLang="en-US" sz="2800">
                <a:solidFill>
                  <a:srgbClr val="FF0000"/>
                </a:solidFill>
              </a:rPr>
              <a:t>腹點</a:t>
            </a:r>
            <a:r>
              <a:rPr lang="zh-TW" altLang="en-US" sz="2800"/>
              <a:t>連接起來的線，稱為</a:t>
            </a:r>
            <a:r>
              <a:rPr lang="zh-TW" altLang="en-US" sz="2800">
                <a:solidFill>
                  <a:srgbClr val="FF0000"/>
                </a:solidFill>
              </a:rPr>
              <a:t>腹線</a:t>
            </a:r>
            <a:r>
              <a:rPr lang="zh-TW" altLang="en-US" sz="2800"/>
              <a:t>。光線透過水波槽中的腹線時，光線產生</a:t>
            </a:r>
            <a:r>
              <a:rPr lang="zh-TW" altLang="en-US" sz="2800">
                <a:solidFill>
                  <a:srgbClr val="FF0000"/>
                </a:solidFill>
              </a:rPr>
              <a:t>會聚、發散</a:t>
            </a:r>
            <a:r>
              <a:rPr lang="zh-TW" altLang="en-US" sz="2800"/>
              <a:t>的交替變化，所以屏幕在對應的腹線上會顯現出</a:t>
            </a:r>
            <a:r>
              <a:rPr lang="zh-TW" altLang="en-US" sz="2800">
                <a:solidFill>
                  <a:srgbClr val="FF0000"/>
                </a:solidFill>
              </a:rPr>
              <a:t>明、暗條紋交替</a:t>
            </a:r>
            <a:r>
              <a:rPr lang="zh-TW" altLang="en-US" sz="2800"/>
              <a:t>的變化。</a:t>
            </a:r>
          </a:p>
          <a:p>
            <a:r>
              <a:rPr lang="zh-TW" altLang="en-US" sz="2800"/>
              <a:t>一波源的波谷與另一波源的波峰疊加處之點，兩者位移互相抵消，造成垂直位移為 </a:t>
            </a:r>
            <a:r>
              <a:rPr lang="en-US" altLang="zh-TW" sz="2800"/>
              <a:t>0</a:t>
            </a:r>
            <a:r>
              <a:rPr lang="zh-TW" altLang="en-US" sz="2800"/>
              <a:t>。任何時刻在 </a:t>
            </a:r>
            <a:r>
              <a:rPr lang="en-US" altLang="zh-TW" sz="2800"/>
              <a:t>R </a:t>
            </a:r>
            <a:r>
              <a:rPr lang="zh-TW" altLang="en-US" sz="2800"/>
              <a:t>點上都產生</a:t>
            </a:r>
            <a:r>
              <a:rPr lang="zh-TW" altLang="en-US" sz="2800">
                <a:solidFill>
                  <a:srgbClr val="FF0000"/>
                </a:solidFill>
              </a:rPr>
              <a:t>破壞性干涉</a:t>
            </a:r>
            <a:r>
              <a:rPr lang="zh-TW" altLang="en-US" sz="2800"/>
              <a:t>，</a:t>
            </a:r>
            <a:r>
              <a:rPr lang="zh-TW" altLang="en-US" sz="2800">
                <a:solidFill>
                  <a:srgbClr val="FF0000"/>
                </a:solidFill>
              </a:rPr>
              <a:t>沒有振動</a:t>
            </a:r>
            <a:r>
              <a:rPr lang="zh-TW" altLang="en-US" sz="2800"/>
              <a:t>，稱為</a:t>
            </a:r>
            <a:r>
              <a:rPr lang="zh-TW" altLang="en-US" sz="2800">
                <a:solidFill>
                  <a:srgbClr val="FF0000"/>
                </a:solidFill>
              </a:rPr>
              <a:t>節點</a:t>
            </a:r>
            <a:r>
              <a:rPr lang="zh-TW" altLang="en-US" sz="2800"/>
              <a:t>。將節點連接起來的線，稱為</a:t>
            </a:r>
            <a:r>
              <a:rPr lang="zh-TW" altLang="en-US" sz="2800">
                <a:solidFill>
                  <a:srgbClr val="FF0000"/>
                </a:solidFill>
              </a:rPr>
              <a:t>節線</a:t>
            </a:r>
            <a:r>
              <a:rPr lang="zh-TW" altLang="en-US" sz="2800"/>
              <a:t>。光線透過節線時，</a:t>
            </a:r>
            <a:r>
              <a:rPr lang="zh-TW" altLang="en-US" sz="2800">
                <a:solidFill>
                  <a:srgbClr val="FF0000"/>
                </a:solidFill>
              </a:rPr>
              <a:t>沒有聚光或散光</a:t>
            </a:r>
            <a:r>
              <a:rPr lang="zh-TW" altLang="en-US" sz="2800"/>
              <a:t>的效果，因此在屏幕上呈現</a:t>
            </a:r>
            <a:r>
              <a:rPr lang="zh-TW" altLang="en-US" sz="2800">
                <a:solidFill>
                  <a:srgbClr val="FF0000"/>
                </a:solidFill>
              </a:rPr>
              <a:t>沒有明、暗變化的曲線</a:t>
            </a:r>
            <a:r>
              <a:rPr lang="zh-TW" altLang="en-US" sz="2800"/>
              <a:t>。</a:t>
            </a:r>
          </a:p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2138363"/>
            <a:ext cx="43211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241550"/>
            <a:ext cx="4608512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755650" y="1196975"/>
            <a:ext cx="7416800" cy="54006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zh-TW" altLang="en-US" sz="2800" smtClean="0"/>
              <a:t>設兩波源 </a:t>
            </a:r>
            <a:r>
              <a:rPr lang="en-US" altLang="zh-TW" sz="2800" smtClean="0"/>
              <a:t>S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、</a:t>
            </a:r>
            <a:r>
              <a:rPr lang="en-US" altLang="zh-TW" sz="2800" smtClean="0"/>
              <a:t>S</a:t>
            </a:r>
            <a:r>
              <a:rPr lang="en-US" altLang="zh-TW" sz="2800" baseline="-25000" smtClean="0"/>
              <a:t>2</a:t>
            </a:r>
            <a:r>
              <a:rPr lang="en-US" altLang="zh-TW" sz="2800" smtClean="0"/>
              <a:t> </a:t>
            </a:r>
            <a:r>
              <a:rPr lang="zh-TW" altLang="en-US" sz="2800" smtClean="0"/>
              <a:t>相距 </a:t>
            </a:r>
            <a:r>
              <a:rPr lang="en-US" altLang="zh-TW" sz="2800" smtClean="0"/>
              <a:t>d</a:t>
            </a:r>
            <a:r>
              <a:rPr lang="zh-TW" altLang="en-US" sz="2800" smtClean="0"/>
              <a:t>，在水深一定之水波槽中作</a:t>
            </a:r>
            <a:r>
              <a:rPr lang="zh-TW" altLang="en-US" sz="2800" u="sng" smtClean="0"/>
              <a:t>　同相　</a:t>
            </a:r>
            <a:r>
              <a:rPr lang="zh-TW" altLang="en-US" sz="2800" smtClean="0"/>
              <a:t>振動產生圓形波，則在水波槽中任一點 </a:t>
            </a:r>
            <a:r>
              <a:rPr lang="en-US" altLang="zh-TW" sz="2800" smtClean="0"/>
              <a:t>P </a:t>
            </a:r>
            <a:r>
              <a:rPr lang="zh-TW" altLang="en-US" sz="2800" smtClean="0"/>
              <a:t>距兩波源之波程差</a:t>
            </a:r>
            <a:r>
              <a:rPr lang="en-US" altLang="zh-TW" sz="2800" smtClean="0"/>
              <a:t>δ</a:t>
            </a:r>
            <a:r>
              <a:rPr lang="zh-TW" altLang="en-US" sz="2800" smtClean="0">
                <a:latin typeface="新細明體" charset="-120"/>
                <a:ea typeface="新細明體" charset="-120"/>
              </a:rPr>
              <a:t>＝│            │</a:t>
            </a:r>
          </a:p>
          <a:p>
            <a:pPr marL="0" indent="0">
              <a:lnSpc>
                <a:spcPct val="120000"/>
              </a:lnSpc>
            </a:pPr>
            <a:r>
              <a:rPr lang="en-US" altLang="zh-TW" sz="2800" smtClean="0"/>
              <a:t>1. δ</a:t>
            </a:r>
            <a:r>
              <a:rPr lang="zh-TW" altLang="en-US" sz="2800" smtClean="0"/>
              <a:t>＝</a:t>
            </a:r>
            <a:r>
              <a:rPr lang="en-US" altLang="zh-TW" sz="2800" smtClean="0"/>
              <a:t>mλ</a:t>
            </a:r>
            <a:r>
              <a:rPr lang="zh-TW" altLang="en-US" sz="2800" smtClean="0"/>
              <a:t>（</a:t>
            </a:r>
            <a:r>
              <a:rPr lang="en-US" altLang="zh-TW" sz="2800" smtClean="0"/>
              <a:t>m</a:t>
            </a:r>
            <a:r>
              <a:rPr lang="zh-TW" altLang="en-US" sz="2800" smtClean="0"/>
              <a:t>＝</a:t>
            </a:r>
            <a:r>
              <a:rPr lang="en-US" altLang="zh-TW" sz="2800" smtClean="0"/>
              <a:t>0</a:t>
            </a:r>
            <a:r>
              <a:rPr lang="zh-TW" altLang="en-US" sz="2800" smtClean="0"/>
              <a:t>、</a:t>
            </a:r>
            <a:r>
              <a:rPr lang="en-US" altLang="zh-TW" sz="2800" smtClean="0"/>
              <a:t>1</a:t>
            </a:r>
            <a:r>
              <a:rPr lang="zh-TW" altLang="en-US" sz="2800" smtClean="0"/>
              <a:t>、</a:t>
            </a:r>
            <a:r>
              <a:rPr lang="en-US" altLang="zh-TW" sz="2800" smtClean="0"/>
              <a:t>2</a:t>
            </a:r>
            <a:r>
              <a:rPr lang="zh-TW" altLang="en-US" sz="2800" smtClean="0"/>
              <a:t>、</a:t>
            </a:r>
            <a:r>
              <a:rPr lang="en-US" altLang="zh-TW" sz="2800" smtClean="0"/>
              <a:t>……</a:t>
            </a:r>
            <a:r>
              <a:rPr lang="zh-TW" altLang="en-US" sz="2800" smtClean="0"/>
              <a:t>）</a:t>
            </a:r>
          </a:p>
          <a:p>
            <a:pPr marL="0" indent="0">
              <a:lnSpc>
                <a:spcPct val="120000"/>
              </a:lnSpc>
            </a:pPr>
            <a:r>
              <a:rPr lang="en-US" altLang="zh-TW" sz="2800" smtClean="0"/>
              <a:t>     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altLang="zh-TW" sz="2800" smtClean="0">
                <a:solidFill>
                  <a:srgbClr val="000000"/>
                </a:solidFill>
              </a:rPr>
              <a:t> </a:t>
            </a:r>
            <a:r>
              <a:rPr lang="en-US" altLang="zh-TW" sz="2800" smtClean="0"/>
              <a:t>P </a:t>
            </a:r>
            <a:r>
              <a:rPr lang="zh-TW" altLang="en-US" sz="2800" smtClean="0"/>
              <a:t>點為</a:t>
            </a:r>
            <a:r>
              <a:rPr lang="zh-TW" altLang="en-US" sz="2800" u="sng" smtClean="0"/>
              <a:t>　　完全建設性　　</a:t>
            </a:r>
            <a:r>
              <a:rPr lang="zh-TW" altLang="en-US" sz="2800" smtClean="0"/>
              <a:t>干涉之位置。</a:t>
            </a:r>
          </a:p>
          <a:p>
            <a:pPr marL="0" indent="0">
              <a:lnSpc>
                <a:spcPct val="120000"/>
              </a:lnSpc>
            </a:pPr>
            <a:r>
              <a:rPr lang="zh-TW" altLang="en-US" sz="2800" smtClean="0"/>
              <a:t>   （</a:t>
            </a:r>
            <a:r>
              <a:rPr lang="zh-TW" altLang="en-US" sz="2800" u="sng" smtClean="0"/>
              <a:t>　腹　</a:t>
            </a:r>
            <a:r>
              <a:rPr lang="zh-TW" altLang="en-US" sz="2800" smtClean="0"/>
              <a:t>點）</a:t>
            </a:r>
          </a:p>
          <a:p>
            <a:pPr marL="0" indent="0">
              <a:lnSpc>
                <a:spcPct val="140000"/>
              </a:lnSpc>
            </a:pPr>
            <a:r>
              <a:rPr lang="en-US" altLang="zh-TW" sz="2800" smtClean="0"/>
              <a:t>2. δ</a:t>
            </a:r>
            <a:r>
              <a:rPr lang="zh-TW" altLang="en-US" sz="2800" smtClean="0"/>
              <a:t>＝（</a:t>
            </a:r>
            <a:r>
              <a:rPr lang="en-US" altLang="zh-TW" sz="2800" smtClean="0"/>
              <a:t>n</a:t>
            </a:r>
            <a:r>
              <a:rPr lang="zh-TW" altLang="en-US" sz="2800" smtClean="0"/>
              <a:t>－   ）</a:t>
            </a:r>
            <a:r>
              <a:rPr lang="en-US" altLang="zh-TW" sz="2800" smtClean="0"/>
              <a:t>λ</a:t>
            </a:r>
            <a:r>
              <a:rPr lang="zh-TW" altLang="en-US" sz="2800" smtClean="0"/>
              <a:t>（</a:t>
            </a:r>
            <a:r>
              <a:rPr lang="en-US" altLang="zh-TW" sz="2800" smtClean="0"/>
              <a:t>n    N</a:t>
            </a:r>
            <a:r>
              <a:rPr lang="zh-TW" altLang="en-US" sz="2800" smtClean="0"/>
              <a:t>）</a:t>
            </a:r>
            <a:r>
              <a:rPr lang="en-US" altLang="zh-TW" sz="2800" smtClean="0"/>
              <a:t> </a:t>
            </a:r>
          </a:p>
          <a:p>
            <a:pPr marL="0" indent="0">
              <a:lnSpc>
                <a:spcPct val="140000"/>
              </a:lnSpc>
            </a:pPr>
            <a:r>
              <a:rPr lang="en-US" altLang="zh-TW" sz="2800" smtClean="0"/>
              <a:t>     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altLang="zh-TW" sz="2800" smtClean="0">
                <a:solidFill>
                  <a:srgbClr val="000000"/>
                </a:solidFill>
              </a:rPr>
              <a:t> </a:t>
            </a:r>
            <a:r>
              <a:rPr lang="en-US" altLang="zh-TW" sz="2800" smtClean="0"/>
              <a:t>P </a:t>
            </a:r>
            <a:r>
              <a:rPr lang="zh-TW" altLang="en-US" sz="2800" smtClean="0"/>
              <a:t>點為   </a:t>
            </a:r>
            <a:r>
              <a:rPr lang="zh-TW" altLang="en-US" sz="2800" u="sng" smtClean="0"/>
              <a:t>　完全破壞性　</a:t>
            </a:r>
            <a:r>
              <a:rPr lang="zh-TW" altLang="en-US" sz="2800" smtClean="0"/>
              <a:t>干涉之位置。</a:t>
            </a:r>
            <a:endParaRPr lang="en-US" altLang="zh-TW" sz="2800" smtClean="0"/>
          </a:p>
          <a:p>
            <a:pPr marL="0" indent="0">
              <a:lnSpc>
                <a:spcPct val="120000"/>
              </a:lnSpc>
            </a:pPr>
            <a:r>
              <a:rPr lang="zh-TW" altLang="en-US" sz="2800" smtClean="0"/>
              <a:t>   （</a:t>
            </a:r>
            <a:r>
              <a:rPr lang="zh-TW" altLang="en-US" sz="2800" u="sng" smtClean="0"/>
              <a:t>　節　</a:t>
            </a:r>
            <a:r>
              <a:rPr lang="zh-TW" altLang="en-US" sz="2800" smtClean="0"/>
              <a:t>點）</a:t>
            </a:r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700338" y="4581525"/>
          <a:ext cx="306387" cy="792163"/>
        </p:xfrm>
        <a:graphic>
          <a:graphicData uri="http://schemas.openxmlformats.org/presentationml/2006/ole">
            <p:oleObj spid="_x0000_s113666" name="方程式" r:id="rId3" imgW="152280" imgH="393480" progId="Equation.3">
              <p:embed/>
            </p:oleObj>
          </a:graphicData>
        </a:graphic>
      </p:graphicFrame>
      <p:sp>
        <p:nvSpPr>
          <p:cNvPr id="225289" name="Text Box 9"/>
          <p:cNvSpPr txBox="1">
            <a:spLocks noChangeArrowheads="1"/>
          </p:cNvSpPr>
          <p:nvPr/>
        </p:nvSpPr>
        <p:spPr bwMode="auto">
          <a:xfrm>
            <a:off x="1908175" y="1858963"/>
            <a:ext cx="71913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25290" name="Text Box 10"/>
          <p:cNvSpPr txBox="1">
            <a:spLocks noChangeArrowheads="1"/>
          </p:cNvSpPr>
          <p:nvPr/>
        </p:nvSpPr>
        <p:spPr bwMode="auto">
          <a:xfrm>
            <a:off x="3276600" y="3573463"/>
            <a:ext cx="18716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25291" name="Text Box 11"/>
          <p:cNvSpPr txBox="1">
            <a:spLocks noChangeArrowheads="1"/>
          </p:cNvSpPr>
          <p:nvPr/>
        </p:nvSpPr>
        <p:spPr bwMode="auto">
          <a:xfrm>
            <a:off x="1547813" y="4122738"/>
            <a:ext cx="719137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225292" name="Text Box 12"/>
          <p:cNvSpPr txBox="1">
            <a:spLocks noChangeArrowheads="1"/>
          </p:cNvSpPr>
          <p:nvPr/>
        </p:nvSpPr>
        <p:spPr bwMode="auto">
          <a:xfrm>
            <a:off x="3060700" y="5516563"/>
            <a:ext cx="20161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25293" name="Text Box 13"/>
          <p:cNvSpPr txBox="1">
            <a:spLocks noChangeArrowheads="1"/>
          </p:cNvSpPr>
          <p:nvPr/>
        </p:nvSpPr>
        <p:spPr bwMode="auto">
          <a:xfrm>
            <a:off x="1558925" y="6086475"/>
            <a:ext cx="71913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6083300" y="2347913"/>
          <a:ext cx="1296988" cy="493712"/>
        </p:xfrm>
        <a:graphic>
          <a:graphicData uri="http://schemas.openxmlformats.org/presentationml/2006/ole">
            <p:oleObj spid="_x0000_s113667" name="方程式" r:id="rId4" imgW="634680" imgH="241200" progId="Equation.3">
              <p:embed/>
            </p:oleObj>
          </a:graphicData>
        </a:graphic>
      </p:graphicFrame>
      <p:graphicFrame>
        <p:nvGraphicFramePr>
          <p:cNvPr id="7184" name="Object 16"/>
          <p:cNvGraphicFramePr>
            <a:graphicFrameLocks noChangeAspect="1"/>
          </p:cNvGraphicFramePr>
          <p:nvPr/>
        </p:nvGraphicFramePr>
        <p:xfrm>
          <a:off x="4211638" y="4868863"/>
          <a:ext cx="287337" cy="287337"/>
        </p:xfrm>
        <a:graphic>
          <a:graphicData uri="http://schemas.openxmlformats.org/presentationml/2006/ole">
            <p:oleObj spid="_x0000_s113668" name="方程式" r:id="rId5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25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9" grpId="0" animBg="1"/>
      <p:bldP spid="225290" grpId="0" animBg="1"/>
      <p:bldP spid="225291" grpId="0" animBg="1"/>
      <p:bldP spid="225292" grpId="0" animBg="1"/>
      <p:bldP spid="22529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179388" y="1268413"/>
            <a:ext cx="8964612" cy="540067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TW" altLang="zh-TW" sz="2800" smtClean="0"/>
              <a:t>3</a:t>
            </a:r>
            <a:r>
              <a:rPr lang="zh-TW" altLang="en-US" sz="2800" smtClean="0"/>
              <a:t>.</a:t>
            </a:r>
            <a:r>
              <a:rPr lang="zh-TW" altLang="zh-TW" sz="2800" smtClean="0"/>
              <a:t> </a:t>
            </a:r>
            <a:r>
              <a:rPr lang="zh-TW" altLang="en-US" sz="2800" smtClean="0"/>
              <a:t>節線：相同波程差之節點的連線。</a:t>
            </a:r>
            <a:endParaRPr lang="en-US" altLang="zh-TW" sz="2800" smtClean="0"/>
          </a:p>
          <a:p>
            <a:pPr>
              <a:lnSpc>
                <a:spcPct val="120000"/>
              </a:lnSpc>
            </a:pPr>
            <a:r>
              <a:rPr lang="zh-TW" altLang="en-US" sz="2800" smtClean="0"/>
              <a:t>    波程差</a:t>
            </a:r>
            <a:r>
              <a:rPr lang="en-US" altLang="zh-TW" sz="2800" smtClean="0"/>
              <a:t>δ</a:t>
            </a:r>
            <a:r>
              <a:rPr lang="zh-TW" altLang="en-US" sz="2800" smtClean="0"/>
              <a:t>＝（</a:t>
            </a:r>
            <a:r>
              <a:rPr lang="en-US" altLang="zh-TW" sz="2800" smtClean="0"/>
              <a:t>n</a:t>
            </a:r>
            <a:r>
              <a:rPr lang="zh-TW" altLang="en-US" sz="2800" smtClean="0"/>
              <a:t>－   ）</a:t>
            </a:r>
            <a:r>
              <a:rPr lang="en-US" altLang="zh-TW" sz="2800" smtClean="0"/>
              <a:t>λ</a:t>
            </a:r>
            <a:r>
              <a:rPr lang="zh-TW" altLang="en-US" sz="2800" smtClean="0"/>
              <a:t>，（</a:t>
            </a:r>
            <a:r>
              <a:rPr lang="en-US" altLang="zh-TW" sz="2800" smtClean="0"/>
              <a:t>n    N</a:t>
            </a:r>
            <a:r>
              <a:rPr lang="zh-TW" altLang="en-US" sz="2800" smtClean="0"/>
              <a:t>），</a:t>
            </a:r>
            <a:r>
              <a:rPr lang="en-US" altLang="zh-TW" sz="2800" smtClean="0"/>
              <a:t>n</a:t>
            </a:r>
            <a:r>
              <a:rPr lang="zh-TW" altLang="en-US" sz="2800" smtClean="0"/>
              <a:t>＝</a:t>
            </a:r>
            <a:r>
              <a:rPr lang="en-US" altLang="zh-TW" sz="2800" smtClean="0"/>
              <a:t>1 </a:t>
            </a:r>
            <a:r>
              <a:rPr lang="zh-TW" altLang="en-US" sz="2800" smtClean="0"/>
              <a:t>為第一條節線，</a:t>
            </a:r>
            <a:r>
              <a:rPr lang="en-US" altLang="zh-TW" sz="2800" smtClean="0"/>
              <a:t>n</a:t>
            </a:r>
            <a:r>
              <a:rPr lang="zh-TW" altLang="en-US" sz="2800" smtClean="0"/>
              <a:t>＝</a:t>
            </a:r>
            <a:r>
              <a:rPr lang="en-US" altLang="zh-TW" sz="2800" smtClean="0"/>
              <a:t>2 </a:t>
            </a:r>
            <a:r>
              <a:rPr lang="zh-TW" altLang="en-US" sz="2800" smtClean="0"/>
              <a:t>為第二條節線，</a:t>
            </a:r>
            <a:r>
              <a:rPr lang="en-US" altLang="zh-TW" sz="2800" baseline="30000" smtClean="0"/>
              <a:t>……</a:t>
            </a:r>
            <a:r>
              <a:rPr lang="zh-TW" altLang="en-US" sz="2800" smtClean="0"/>
              <a:t>其餘類推。</a:t>
            </a:r>
          </a:p>
          <a:p>
            <a:pPr>
              <a:lnSpc>
                <a:spcPct val="120000"/>
              </a:lnSpc>
            </a:pPr>
            <a:r>
              <a:rPr lang="en-US" altLang="zh-TW" sz="2800" smtClean="0"/>
              <a:t>4. </a:t>
            </a:r>
            <a:r>
              <a:rPr lang="zh-TW" altLang="en-US" sz="2800" smtClean="0"/>
              <a:t>節線特性：</a:t>
            </a:r>
          </a:p>
          <a:p>
            <a:pPr>
              <a:lnSpc>
                <a:spcPct val="120000"/>
              </a:lnSpc>
            </a:pPr>
            <a:r>
              <a:rPr lang="en-US" altLang="zh-TW" sz="2800" smtClean="0"/>
              <a:t>     (1) </a:t>
            </a:r>
            <a:r>
              <a:rPr lang="zh-TW" altLang="en-US" sz="2800" smtClean="0"/>
              <a:t>節線為以兩波源為焦點之</a:t>
            </a:r>
            <a:r>
              <a:rPr lang="zh-TW" altLang="en-US" sz="2800" u="sng" smtClean="0"/>
              <a:t>　雙曲線　</a:t>
            </a:r>
            <a:r>
              <a:rPr lang="zh-TW" altLang="en-US" sz="2800" smtClean="0"/>
              <a:t>。（至兩波源</a:t>
            </a:r>
            <a:br>
              <a:rPr lang="zh-TW" altLang="en-US" sz="2800" smtClean="0"/>
            </a:br>
            <a:r>
              <a:rPr lang="zh-TW" altLang="en-US" sz="2800" smtClean="0"/>
              <a:t>　  之距離差為定值）</a:t>
            </a:r>
          </a:p>
          <a:p>
            <a:pPr>
              <a:lnSpc>
                <a:spcPct val="120000"/>
              </a:lnSpc>
            </a:pPr>
            <a:r>
              <a:rPr lang="en-US" altLang="zh-TW" sz="2800" smtClean="0"/>
              <a:t>     (2) </a:t>
            </a:r>
            <a:r>
              <a:rPr lang="zh-TW" altLang="en-US" sz="2800" smtClean="0"/>
              <a:t>近波源處曲率較大，遠波源處則近乎直線。</a:t>
            </a:r>
          </a:p>
          <a:p>
            <a:pPr>
              <a:lnSpc>
                <a:spcPct val="120000"/>
              </a:lnSpc>
            </a:pPr>
            <a:r>
              <a:rPr lang="en-US" altLang="zh-TW" sz="2800" smtClean="0"/>
              <a:t>     (3) </a:t>
            </a:r>
            <a:r>
              <a:rPr lang="zh-TW" altLang="en-US" sz="2800" smtClean="0"/>
              <a:t>節線</a:t>
            </a:r>
            <a:r>
              <a:rPr lang="zh-TW" altLang="en-US" sz="2800" u="sng" smtClean="0"/>
              <a:t>　　左右對稱　　</a:t>
            </a:r>
            <a:r>
              <a:rPr lang="zh-TW" altLang="en-US" sz="2800" smtClean="0"/>
              <a:t>於兩波源連線的中垂線</a:t>
            </a:r>
            <a:endParaRPr lang="en-US" altLang="zh-TW" sz="2800" smtClean="0"/>
          </a:p>
          <a:p>
            <a:pPr>
              <a:lnSpc>
                <a:spcPct val="120000"/>
              </a:lnSpc>
            </a:pPr>
            <a:r>
              <a:rPr lang="en-US" altLang="zh-TW" sz="2800" smtClean="0"/>
              <a:t>     (4) </a:t>
            </a:r>
            <a:r>
              <a:rPr lang="zh-TW" altLang="en-US" sz="2800" smtClean="0"/>
              <a:t>兩波源</a:t>
            </a:r>
            <a:r>
              <a:rPr lang="zh-TW" altLang="en-US" sz="2800" u="sng" smtClean="0"/>
              <a:t>　連線　</a:t>
            </a:r>
            <a:r>
              <a:rPr lang="zh-TW" altLang="en-US" sz="2800" smtClean="0"/>
              <a:t>上相鄰兩條節線之距離為</a:t>
            </a:r>
            <a:r>
              <a:rPr lang="zh-TW" altLang="en-US" sz="2800" u="sng" smtClean="0"/>
              <a:t> </a:t>
            </a:r>
            <a:r>
              <a:rPr lang="en-US" altLang="en-US" sz="2800" u="sng" smtClean="0"/>
              <a:t>λ</a:t>
            </a:r>
            <a:r>
              <a:rPr lang="zh-TW" altLang="en-US" sz="2800" u="sng" smtClean="0"/>
              <a:t>／</a:t>
            </a:r>
            <a:r>
              <a:rPr lang="en-US" altLang="zh-TW" sz="2800" u="sng" smtClean="0"/>
              <a:t>2  </a:t>
            </a:r>
            <a:r>
              <a:rPr lang="zh-TW" altLang="en-US" sz="2800" smtClean="0"/>
              <a:t>。</a:t>
            </a:r>
          </a:p>
        </p:txBody>
      </p:sp>
      <p:sp>
        <p:nvSpPr>
          <p:cNvPr id="226309" name="Text Box 5"/>
          <p:cNvSpPr txBox="1">
            <a:spLocks noChangeArrowheads="1"/>
          </p:cNvSpPr>
          <p:nvPr/>
        </p:nvSpPr>
        <p:spPr bwMode="auto">
          <a:xfrm>
            <a:off x="5219700" y="3708400"/>
            <a:ext cx="1368425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226310" name="Text Box 6"/>
          <p:cNvSpPr txBox="1">
            <a:spLocks noChangeArrowheads="1"/>
          </p:cNvSpPr>
          <p:nvPr/>
        </p:nvSpPr>
        <p:spPr bwMode="auto">
          <a:xfrm>
            <a:off x="2411413" y="5445125"/>
            <a:ext cx="1655762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2557463" y="6049963"/>
            <a:ext cx="719137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26312" name="Text Box 8"/>
          <p:cNvSpPr txBox="1">
            <a:spLocks noChangeArrowheads="1"/>
          </p:cNvSpPr>
          <p:nvPr/>
        </p:nvSpPr>
        <p:spPr bwMode="auto">
          <a:xfrm>
            <a:off x="7596188" y="6045200"/>
            <a:ext cx="10795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graphicFrame>
        <p:nvGraphicFramePr>
          <p:cNvPr id="8202" name="Object 7"/>
          <p:cNvGraphicFramePr>
            <a:graphicFrameLocks noChangeAspect="1"/>
          </p:cNvGraphicFramePr>
          <p:nvPr/>
        </p:nvGraphicFramePr>
        <p:xfrm>
          <a:off x="3276600" y="1773238"/>
          <a:ext cx="306388" cy="792162"/>
        </p:xfrm>
        <a:graphic>
          <a:graphicData uri="http://schemas.openxmlformats.org/presentationml/2006/ole">
            <p:oleObj spid="_x0000_s114690" name="方程式" r:id="rId3" imgW="152280" imgH="393480" progId="Equation.3">
              <p:embed/>
            </p:oleObj>
          </a:graphicData>
        </a:graphic>
      </p:graphicFrame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5148263" y="2060575"/>
          <a:ext cx="287337" cy="287338"/>
        </p:xfrm>
        <a:graphic>
          <a:graphicData uri="http://schemas.openxmlformats.org/presentationml/2006/ole">
            <p:oleObj spid="_x0000_s114691" name="方程式" r:id="rId4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9" grpId="0" animBg="1"/>
      <p:bldP spid="226310" grpId="0" animBg="1"/>
      <p:bldP spid="226311" grpId="0" animBg="1"/>
      <p:bldP spid="2263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250825" y="1628775"/>
            <a:ext cx="8713788" cy="48244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smtClean="0"/>
              <a:t>5. </a:t>
            </a:r>
            <a:r>
              <a:rPr lang="zh-TW" altLang="en-US" sz="2800" smtClean="0"/>
              <a:t>節線數目：</a:t>
            </a:r>
          </a:p>
          <a:p>
            <a:pPr>
              <a:lnSpc>
                <a:spcPct val="90000"/>
              </a:lnSpc>
            </a:pPr>
            <a:r>
              <a:rPr lang="en-US" altLang="zh-TW" sz="2800" smtClean="0"/>
              <a:t>(1) </a:t>
            </a:r>
            <a:r>
              <a:rPr lang="zh-TW" altLang="en-US" sz="2800" smtClean="0"/>
              <a:t>數學方法：由圖 </a:t>
            </a:r>
            <a:r>
              <a:rPr lang="en-US" altLang="zh-TW" sz="2800" smtClean="0"/>
              <a:t>2-31 </a:t>
            </a:r>
            <a:r>
              <a:rPr lang="zh-TW" altLang="en-US" sz="2800" smtClean="0"/>
              <a:t>知：</a:t>
            </a:r>
          </a:p>
          <a:p>
            <a:pPr>
              <a:lnSpc>
                <a:spcPct val="90000"/>
              </a:lnSpc>
            </a:pPr>
            <a:r>
              <a:rPr lang="zh-TW" altLang="en-US" sz="2800" smtClean="0"/>
              <a:t>波程差：</a:t>
            </a:r>
            <a:r>
              <a:rPr lang="en-US" altLang="zh-TW" sz="2800" smtClean="0"/>
              <a:t>δ</a:t>
            </a:r>
            <a:r>
              <a:rPr lang="zh-TW" altLang="en-US" sz="2800" smtClean="0"/>
              <a:t>＝（</a:t>
            </a:r>
            <a:r>
              <a:rPr lang="en-US" altLang="zh-TW" sz="2800" smtClean="0"/>
              <a:t>n</a:t>
            </a:r>
            <a:r>
              <a:rPr lang="zh-TW" altLang="en-US" sz="2800" smtClean="0"/>
              <a:t>－   ）</a:t>
            </a:r>
            <a:r>
              <a:rPr lang="en-US" altLang="zh-TW" sz="2800" smtClean="0"/>
              <a:t>λ</a:t>
            </a:r>
          </a:p>
          <a:p>
            <a:pPr>
              <a:lnSpc>
                <a:spcPct val="90000"/>
              </a:lnSpc>
            </a:pPr>
            <a:r>
              <a:rPr lang="zh-TW" altLang="en-US" sz="2800" smtClean="0"/>
              <a:t>                      ＝</a:t>
            </a:r>
            <a:r>
              <a:rPr lang="en-US" altLang="zh-TW" sz="2800" smtClean="0"/>
              <a:t>d sinθ</a:t>
            </a:r>
            <a:r>
              <a:rPr lang="en-US" altLang="zh-TW" sz="2800" baseline="-25000" smtClean="0"/>
              <a:t>n</a:t>
            </a:r>
          </a:p>
          <a:p>
            <a:pPr>
              <a:lnSpc>
                <a:spcPct val="90000"/>
              </a:lnSpc>
            </a:pPr>
            <a:endParaRPr lang="en-US" altLang="zh-TW" sz="2800" baseline="-25000" smtClean="0"/>
          </a:p>
          <a:p>
            <a:pPr>
              <a:lnSpc>
                <a:spcPct val="90000"/>
              </a:lnSpc>
            </a:pPr>
            <a:r>
              <a:rPr lang="zh-TW" altLang="en-US" sz="2800" smtClean="0">
                <a:sym typeface="Symbol" pitchFamily="18" charset="2"/>
              </a:rPr>
              <a:t></a:t>
            </a:r>
            <a:r>
              <a:rPr lang="zh-TW" altLang="en-US" sz="2800" smtClean="0"/>
              <a:t>節線角</a:t>
            </a:r>
            <a:r>
              <a:rPr lang="en-US" altLang="zh-TW" sz="2800" smtClean="0"/>
              <a:t>sinθ</a:t>
            </a:r>
            <a:r>
              <a:rPr lang="en-US" altLang="zh-TW" sz="2800" baseline="-25000" smtClean="0"/>
              <a:t>n</a:t>
            </a:r>
            <a:r>
              <a:rPr lang="zh-TW" altLang="en-US" sz="2800" smtClean="0"/>
              <a:t>＝（</a:t>
            </a:r>
            <a:r>
              <a:rPr lang="en-US" altLang="zh-TW" sz="2800" smtClean="0"/>
              <a:t>n</a:t>
            </a:r>
            <a:r>
              <a:rPr lang="zh-TW" altLang="en-US" sz="2800" smtClean="0"/>
              <a:t>－   ）</a:t>
            </a:r>
          </a:p>
          <a:p>
            <a:pPr>
              <a:lnSpc>
                <a:spcPct val="90000"/>
              </a:lnSpc>
            </a:pPr>
            <a:endParaRPr lang="en-US" altLang="zh-TW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∵ </a:t>
            </a:r>
            <a:r>
              <a:rPr lang="en-US" altLang="zh-TW" sz="2800" smtClean="0"/>
              <a:t>sinθ</a:t>
            </a:r>
            <a:r>
              <a:rPr lang="en-US" altLang="zh-TW" sz="2800" baseline="-25000" smtClean="0"/>
              <a:t>n</a:t>
            </a:r>
            <a:r>
              <a:rPr lang="en-US" altLang="en-US" sz="2800" smtClean="0"/>
              <a:t>≦</a:t>
            </a:r>
            <a:r>
              <a:rPr lang="en-US" altLang="zh-TW" sz="2800" smtClean="0"/>
              <a:t>1</a:t>
            </a:r>
            <a:r>
              <a:rPr lang="zh-TW" altLang="en-US" sz="2800" smtClean="0"/>
              <a:t>　</a:t>
            </a:r>
            <a:r>
              <a:rPr lang="en-US" altLang="en-US" sz="2800" smtClean="0"/>
              <a:t>∴</a:t>
            </a:r>
            <a:r>
              <a:rPr lang="en-US" altLang="zh-TW" sz="2800" smtClean="0"/>
              <a:t>n</a:t>
            </a:r>
            <a:r>
              <a:rPr lang="en-US" altLang="en-US" sz="2800" smtClean="0"/>
              <a:t>≦</a:t>
            </a:r>
            <a:endParaRPr lang="en-US" altLang="zh-TW" sz="2800" smtClean="0"/>
          </a:p>
          <a:p>
            <a:pPr>
              <a:lnSpc>
                <a:spcPct val="90000"/>
              </a:lnSpc>
            </a:pPr>
            <a:endParaRPr lang="en-US" altLang="zh-TW" sz="2800" smtClean="0"/>
          </a:p>
          <a:p>
            <a:pPr>
              <a:lnSpc>
                <a:spcPct val="90000"/>
              </a:lnSpc>
            </a:pPr>
            <a:r>
              <a:rPr lang="zh-TW" altLang="en-US" sz="2800" smtClean="0"/>
              <a:t>又因節線左右對稱於中垂線，故全部節線總數</a:t>
            </a:r>
            <a:r>
              <a:rPr lang="en-US" altLang="zh-TW" sz="2800" smtClean="0"/>
              <a:t>N</a:t>
            </a:r>
            <a:r>
              <a:rPr lang="zh-TW" altLang="en-US" sz="2800" smtClean="0"/>
              <a:t>＝</a:t>
            </a:r>
            <a:r>
              <a:rPr lang="en-US" altLang="zh-TW" sz="2800" u="sng" smtClean="0"/>
              <a:t>2n</a:t>
            </a:r>
            <a:r>
              <a:rPr lang="zh-TW" altLang="en-US" sz="2800" smtClean="0"/>
              <a:t>。</a:t>
            </a: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348038" y="2420938"/>
          <a:ext cx="279400" cy="720725"/>
        </p:xfrm>
        <a:graphic>
          <a:graphicData uri="http://schemas.openxmlformats.org/presentationml/2006/ole">
            <p:oleObj spid="_x0000_s115714" name="方程式" r:id="rId3" imgW="152280" imgH="393480" progId="Equation.3">
              <p:embed/>
            </p:oleObj>
          </a:graphicData>
        </a:graphic>
      </p:graphicFrame>
      <p:graphicFrame>
        <p:nvGraphicFramePr>
          <p:cNvPr id="9224" name="Object 7"/>
          <p:cNvGraphicFramePr>
            <a:graphicFrameLocks noChangeAspect="1"/>
          </p:cNvGraphicFramePr>
          <p:nvPr/>
        </p:nvGraphicFramePr>
        <p:xfrm>
          <a:off x="3905250" y="3644900"/>
          <a:ext cx="306388" cy="792163"/>
        </p:xfrm>
        <a:graphic>
          <a:graphicData uri="http://schemas.openxmlformats.org/presentationml/2006/ole">
            <p:oleObj spid="_x0000_s115715" name="方程式" r:id="rId4" imgW="152280" imgH="393480" progId="Equation.3">
              <p:embed/>
            </p:oleObj>
          </a:graphicData>
        </a:graphic>
      </p:graphicFrame>
      <p:graphicFrame>
        <p:nvGraphicFramePr>
          <p:cNvPr id="9225" name="Object 7"/>
          <p:cNvGraphicFramePr>
            <a:graphicFrameLocks noChangeAspect="1"/>
          </p:cNvGraphicFramePr>
          <p:nvPr/>
        </p:nvGraphicFramePr>
        <p:xfrm>
          <a:off x="4410075" y="3644900"/>
          <a:ext cx="306388" cy="792163"/>
        </p:xfrm>
        <a:graphic>
          <a:graphicData uri="http://schemas.openxmlformats.org/presentationml/2006/ole">
            <p:oleObj spid="_x0000_s115716" name="方程式" r:id="rId5" imgW="152280" imgH="393480" progId="Equation.3">
              <p:embed/>
            </p:oleObj>
          </a:graphicData>
        </a:graphic>
      </p:graphicFrame>
      <p:graphicFrame>
        <p:nvGraphicFramePr>
          <p:cNvPr id="9227" name="Object 7"/>
          <p:cNvGraphicFramePr>
            <a:graphicFrameLocks noChangeAspect="1"/>
          </p:cNvGraphicFramePr>
          <p:nvPr/>
        </p:nvGraphicFramePr>
        <p:xfrm>
          <a:off x="3468688" y="4581525"/>
          <a:ext cx="815975" cy="792163"/>
        </p:xfrm>
        <a:graphic>
          <a:graphicData uri="http://schemas.openxmlformats.org/presentationml/2006/ole">
            <p:oleObj spid="_x0000_s115717" name="方程式" r:id="rId6" imgW="406080" imgH="393480" progId="Equation.3">
              <p:embed/>
            </p:oleObj>
          </a:graphicData>
        </a:graphic>
      </p:graphicFrame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8027988" y="5745163"/>
            <a:ext cx="4318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9488" y="1792288"/>
            <a:ext cx="41751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424862" cy="50403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zh-TW" sz="2800" smtClean="0"/>
              <a:t>(2) </a:t>
            </a:r>
            <a:r>
              <a:rPr lang="zh-TW" altLang="en-US" sz="2800" smtClean="0"/>
              <a:t>作圖法：</a:t>
            </a:r>
          </a:p>
          <a:p>
            <a:pPr marL="0" indent="0">
              <a:lnSpc>
                <a:spcPct val="150000"/>
              </a:lnSpc>
            </a:pPr>
            <a:r>
              <a:rPr lang="zh-TW" altLang="en-US" sz="2800" smtClean="0"/>
              <a:t>節線左右對稱於兩波源連線之中央垂線，因中央垂線恰為腹線且兩波源連線上相鄰兩條節線之距離為     ，相鄰節線與腹線之距離為    ，所以中央垂線兩側第一條節線距中央垂線   ，如圖 </a:t>
            </a:r>
            <a:r>
              <a:rPr lang="en-US" altLang="zh-TW" sz="2800" smtClean="0"/>
              <a:t>2-32</a:t>
            </a:r>
            <a:r>
              <a:rPr lang="zh-TW" altLang="en-US" sz="2800" smtClean="0"/>
              <a:t>。第二條節線距中央垂線            ，第 </a:t>
            </a:r>
            <a:r>
              <a:rPr lang="en-US" altLang="zh-TW" sz="2800" smtClean="0"/>
              <a:t>n </a:t>
            </a:r>
            <a:r>
              <a:rPr lang="zh-TW" altLang="en-US" sz="2800" smtClean="0"/>
              <a:t>條節線距中央垂線                         。若兩波源 </a:t>
            </a:r>
            <a:r>
              <a:rPr lang="en-US" altLang="zh-TW" sz="2800" smtClean="0"/>
              <a:t>S</a:t>
            </a:r>
            <a:r>
              <a:rPr lang="en-US" altLang="zh-TW" sz="2800" baseline="-25000" smtClean="0"/>
              <a:t>1</a:t>
            </a:r>
            <a:r>
              <a:rPr lang="zh-TW" altLang="en-US" sz="2800" smtClean="0"/>
              <a:t>、</a:t>
            </a:r>
            <a:r>
              <a:rPr lang="en-US" altLang="zh-TW" sz="2800" smtClean="0"/>
              <a:t>S</a:t>
            </a:r>
            <a:r>
              <a:rPr lang="en-US" altLang="zh-TW" sz="2800" baseline="-25000" smtClean="0"/>
              <a:t>2  </a:t>
            </a:r>
            <a:r>
              <a:rPr lang="zh-TW" altLang="en-US" sz="2800" smtClean="0"/>
              <a:t>距離 </a:t>
            </a:r>
            <a:r>
              <a:rPr lang="en-US" altLang="zh-TW" sz="2800" smtClean="0"/>
              <a:t>d </a:t>
            </a:r>
            <a:r>
              <a:rPr lang="zh-TW" altLang="en-US" sz="2800" smtClean="0"/>
              <a:t>為已知，則可求出節線總數。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8123238" y="2995613"/>
          <a:ext cx="336550" cy="865187"/>
        </p:xfrm>
        <a:graphic>
          <a:graphicData uri="http://schemas.openxmlformats.org/presentationml/2006/ole">
            <p:oleObj spid="_x0000_s116738" name="方程式" r:id="rId3" imgW="152280" imgH="393480" progId="Equation.3">
              <p:embed/>
            </p:oleObj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4524375" y="3625850"/>
          <a:ext cx="334963" cy="863600"/>
        </p:xfrm>
        <a:graphic>
          <a:graphicData uri="http://schemas.openxmlformats.org/presentationml/2006/ole">
            <p:oleObj spid="_x0000_s116739" name="方程式" r:id="rId4" imgW="152280" imgH="393480" progId="Equation.3">
              <p:embed/>
            </p:oleObj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3419475" y="4294188"/>
          <a:ext cx="334963" cy="863600"/>
        </p:xfrm>
        <a:graphic>
          <a:graphicData uri="http://schemas.openxmlformats.org/presentationml/2006/ole">
            <p:oleObj spid="_x0000_s116740" name="方程式" r:id="rId5" imgW="152280" imgH="393480" progId="Equation.3">
              <p:embed/>
            </p:oleObj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6113463" y="4913313"/>
          <a:ext cx="1987550" cy="892175"/>
        </p:xfrm>
        <a:graphic>
          <a:graphicData uri="http://schemas.openxmlformats.org/presentationml/2006/ole">
            <p:oleObj spid="_x0000_s116741" name="方程式" r:id="rId6" imgW="876240" imgH="393480" progId="Equation.3">
              <p:embed/>
            </p:oleObj>
          </a:graphicData>
        </a:graphic>
      </p:graphicFrame>
      <p:graphicFrame>
        <p:nvGraphicFramePr>
          <p:cNvPr id="11275" name="Object 7"/>
          <p:cNvGraphicFramePr>
            <a:graphicFrameLocks noChangeAspect="1"/>
          </p:cNvGraphicFramePr>
          <p:nvPr/>
        </p:nvGraphicFramePr>
        <p:xfrm>
          <a:off x="1350963" y="4903788"/>
          <a:ext cx="892175" cy="892175"/>
        </p:xfrm>
        <a:graphic>
          <a:graphicData uri="http://schemas.openxmlformats.org/presentationml/2006/ole">
            <p:oleObj spid="_x0000_s116742" name="方程式" r:id="rId7" imgW="393480" imgH="393480" progId="Equation.3">
              <p:embed/>
            </p:oleObj>
          </a:graphicData>
        </a:graphic>
      </p:graphicFrame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6156325" y="4941888"/>
            <a:ext cx="1944688" cy="790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3376613" y="51038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6083300" y="5776913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419475" y="4294188"/>
            <a:ext cx="360363" cy="790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1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250825" y="4652963"/>
            <a:ext cx="8675688" cy="213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400" smtClean="0">
                <a:solidFill>
                  <a:srgbClr val="0070C0"/>
                </a:solidFill>
              </a:rPr>
              <a:t>註：</a:t>
            </a:r>
          </a:p>
          <a:p>
            <a:pPr>
              <a:lnSpc>
                <a:spcPct val="125000"/>
              </a:lnSpc>
            </a:pPr>
            <a:r>
              <a:rPr lang="en-US" altLang="zh-TW" sz="2400" smtClean="0">
                <a:solidFill>
                  <a:srgbClr val="0070C0"/>
                </a:solidFill>
              </a:rPr>
              <a:t>①</a:t>
            </a:r>
            <a:r>
              <a:rPr lang="zh-TW" altLang="en-US" sz="2400" smtClean="0">
                <a:solidFill>
                  <a:srgbClr val="0070C0"/>
                </a:solidFill>
              </a:rPr>
              <a:t>節線角為 </a:t>
            </a:r>
            <a:r>
              <a:rPr lang="en-US" altLang="zh-TW" sz="2400" smtClean="0">
                <a:solidFill>
                  <a:srgbClr val="0070C0"/>
                </a:solidFill>
              </a:rPr>
              <a:t>90°</a:t>
            </a:r>
            <a:r>
              <a:rPr lang="zh-TW" altLang="en-US" sz="2400" smtClean="0">
                <a:solidFill>
                  <a:srgbClr val="0070C0"/>
                </a:solidFill>
              </a:rPr>
              <a:t>時，表此節線為自 </a:t>
            </a:r>
            <a:r>
              <a:rPr lang="en-US" altLang="zh-TW" sz="2400" smtClean="0">
                <a:solidFill>
                  <a:srgbClr val="0070C0"/>
                </a:solidFill>
              </a:rPr>
              <a:t>S</a:t>
            </a:r>
            <a:r>
              <a:rPr lang="en-US" altLang="zh-TW" sz="2400" baseline="-25000" smtClean="0">
                <a:solidFill>
                  <a:srgbClr val="0070C0"/>
                </a:solidFill>
              </a:rPr>
              <a:t>1 </a:t>
            </a:r>
            <a:r>
              <a:rPr lang="zh-TW" altLang="en-US" sz="2400" smtClean="0">
                <a:solidFill>
                  <a:srgbClr val="0070C0"/>
                </a:solidFill>
              </a:rPr>
              <a:t>向左及自 </a:t>
            </a:r>
            <a:r>
              <a:rPr lang="en-US" altLang="zh-TW" sz="2400" smtClean="0">
                <a:solidFill>
                  <a:srgbClr val="0070C0"/>
                </a:solidFill>
              </a:rPr>
              <a:t>S</a:t>
            </a:r>
            <a:r>
              <a:rPr lang="en-US" altLang="zh-TW" sz="2400" baseline="-25000" smtClean="0">
                <a:solidFill>
                  <a:srgbClr val="0070C0"/>
                </a:solidFill>
              </a:rPr>
              <a:t>2 </a:t>
            </a:r>
            <a:r>
              <a:rPr lang="zh-TW" altLang="en-US" sz="2400" smtClean="0">
                <a:solidFill>
                  <a:srgbClr val="0070C0"/>
                </a:solidFill>
              </a:rPr>
              <a:t>向又延伸之兩條</a:t>
            </a:r>
            <a:r>
              <a:rPr lang="zh-TW" altLang="en-US" sz="2400" u="sng" smtClean="0">
                <a:solidFill>
                  <a:srgbClr val="0070C0"/>
                </a:solidFill>
              </a:rPr>
              <a:t>　直線　</a:t>
            </a:r>
            <a:r>
              <a:rPr lang="zh-TW" altLang="en-US" sz="2400" smtClean="0">
                <a:solidFill>
                  <a:srgbClr val="0070C0"/>
                </a:solidFill>
              </a:rPr>
              <a:t>節線，此時兩波源距離　 </a:t>
            </a:r>
            <a:r>
              <a:rPr lang="en-US" altLang="zh-TW" sz="2400" smtClean="0">
                <a:solidFill>
                  <a:srgbClr val="0070C0"/>
                </a:solidFill>
              </a:rPr>
              <a:t>d</a:t>
            </a:r>
            <a:r>
              <a:rPr lang="zh-TW" altLang="en-US" sz="2400" smtClean="0">
                <a:solidFill>
                  <a:srgbClr val="0070C0"/>
                </a:solidFill>
              </a:rPr>
              <a:t>＝（</a:t>
            </a:r>
            <a:r>
              <a:rPr lang="en-US" altLang="zh-TW" sz="2400" smtClean="0">
                <a:solidFill>
                  <a:srgbClr val="0070C0"/>
                </a:solidFill>
              </a:rPr>
              <a:t>n</a:t>
            </a:r>
            <a:r>
              <a:rPr lang="zh-TW" altLang="en-US" sz="2400" smtClean="0">
                <a:solidFill>
                  <a:srgbClr val="0070C0"/>
                </a:solidFill>
              </a:rPr>
              <a:t>－   ）</a:t>
            </a:r>
            <a:r>
              <a:rPr lang="en-US" altLang="zh-TW" sz="2400" smtClean="0">
                <a:solidFill>
                  <a:srgbClr val="0070C0"/>
                </a:solidFill>
              </a:rPr>
              <a:t>λ</a:t>
            </a:r>
            <a:r>
              <a:rPr lang="zh-TW" altLang="en-US" sz="2400" smtClean="0">
                <a:solidFill>
                  <a:srgbClr val="0070C0"/>
                </a:solidFill>
              </a:rPr>
              <a:t>　。</a:t>
            </a:r>
          </a:p>
          <a:p>
            <a:pPr>
              <a:lnSpc>
                <a:spcPct val="125000"/>
              </a:lnSpc>
            </a:pPr>
            <a:r>
              <a:rPr lang="en-US" altLang="zh-TW" sz="2400" smtClean="0">
                <a:solidFill>
                  <a:srgbClr val="0070C0"/>
                </a:solidFill>
              </a:rPr>
              <a:t>②</a:t>
            </a:r>
            <a:r>
              <a:rPr lang="zh-TW" altLang="en-US" sz="2400" smtClean="0">
                <a:solidFill>
                  <a:srgbClr val="0070C0"/>
                </a:solidFill>
              </a:rPr>
              <a:t>兩</a:t>
            </a:r>
            <a:r>
              <a:rPr lang="zh-TW" altLang="en-US" sz="2400" u="sng" smtClean="0">
                <a:solidFill>
                  <a:srgbClr val="0070C0"/>
                </a:solidFill>
              </a:rPr>
              <a:t>　點波源　</a:t>
            </a:r>
            <a:r>
              <a:rPr lang="zh-TW" altLang="en-US" sz="2400" smtClean="0">
                <a:solidFill>
                  <a:srgbClr val="0070C0"/>
                </a:solidFill>
              </a:rPr>
              <a:t>干涉所生之節線必為</a:t>
            </a:r>
            <a:r>
              <a:rPr lang="zh-TW" altLang="en-US" sz="2400" u="sng" smtClean="0">
                <a:solidFill>
                  <a:srgbClr val="0070C0"/>
                </a:solidFill>
              </a:rPr>
              <a:t>　雙曲線或直線　</a:t>
            </a:r>
            <a:r>
              <a:rPr lang="zh-TW" altLang="en-US" sz="2400" smtClean="0">
                <a:solidFill>
                  <a:srgbClr val="0070C0"/>
                </a:solidFill>
              </a:rPr>
              <a:t>。</a:t>
            </a:r>
          </a:p>
        </p:txBody>
      </p:sp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6877050" y="5473700"/>
          <a:ext cx="165100" cy="604838"/>
        </p:xfrm>
        <a:graphic>
          <a:graphicData uri="http://schemas.openxmlformats.org/presentationml/2006/ole">
            <p:oleObj spid="_x0000_s117762" name="Equation" r:id="rId3" imgW="253890" imgH="939392" progId="">
              <p:embed/>
            </p:oleObj>
          </a:graphicData>
        </a:graphic>
      </p:graphicFrame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r>
              <a:rPr lang="en-US" altLang="zh-TW" smtClean="0"/>
              <a:t>.	</a:t>
            </a:r>
            <a:r>
              <a:rPr lang="zh-TW" altLang="en-US" smtClean="0"/>
              <a:t>水波的干涉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5292725" y="6111875"/>
            <a:ext cx="2808288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5580063" y="5516563"/>
            <a:ext cx="2232025" cy="5603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116013" y="5599113"/>
            <a:ext cx="936625" cy="323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225550" y="6129338"/>
            <a:ext cx="936625" cy="323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64163" y="6175375"/>
            <a:ext cx="2232025" cy="280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0863" y="1125538"/>
            <a:ext cx="284956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1" grpId="0" animBg="1"/>
      <p:bldP spid="2" grpId="0" animBg="1"/>
      <p:bldP spid="3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水波的繞射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250825" y="1628775"/>
            <a:ext cx="8713788" cy="4525963"/>
          </a:xfrm>
        </p:spPr>
        <p:txBody>
          <a:bodyPr/>
          <a:lstStyle/>
          <a:p>
            <a:pPr marL="360363" indent="-360363"/>
            <a:r>
              <a:rPr lang="en-US" altLang="zh-TW" sz="2800" smtClean="0"/>
              <a:t>1. </a:t>
            </a:r>
            <a:r>
              <a:rPr lang="zh-TW" altLang="en-US" sz="2800" smtClean="0"/>
              <a:t>繞射現象：當直線行進的水波穿過障礙物開口 </a:t>
            </a:r>
            <a:r>
              <a:rPr lang="en-US" altLang="zh-TW" sz="2800" smtClean="0"/>
              <a:t>d </a:t>
            </a:r>
            <a:r>
              <a:rPr lang="zh-TW" altLang="en-US" sz="2800" smtClean="0"/>
              <a:t>後，水波行進方向會自開口向外擴展成扇形且波可達障礙物後方，這種現象稱為水波的</a:t>
            </a:r>
            <a:r>
              <a:rPr lang="zh-TW" altLang="en-US" sz="2800" u="sng" smtClean="0"/>
              <a:t>　繞射　</a:t>
            </a:r>
            <a:r>
              <a:rPr lang="zh-TW" altLang="en-US" sz="2800" smtClean="0"/>
              <a:t>。發生繞射時，波的</a:t>
            </a:r>
            <a:r>
              <a:rPr lang="zh-TW" altLang="en-US" sz="2800" u="sng" smtClean="0"/>
              <a:t>　速率　</a:t>
            </a:r>
            <a:r>
              <a:rPr lang="zh-TW" altLang="en-US" sz="2800" smtClean="0"/>
              <a:t>、</a:t>
            </a:r>
            <a:r>
              <a:rPr lang="zh-TW" altLang="en-US" sz="2800" u="sng" smtClean="0"/>
              <a:t>　頻率　</a:t>
            </a:r>
            <a:r>
              <a:rPr lang="zh-TW" altLang="en-US" sz="2800" smtClean="0"/>
              <a:t>和</a:t>
            </a:r>
            <a:r>
              <a:rPr lang="zh-TW" altLang="en-US" sz="2800" u="sng" smtClean="0"/>
              <a:t>　波長　</a:t>
            </a:r>
            <a:r>
              <a:rPr lang="zh-TW" altLang="en-US" sz="2800" smtClean="0"/>
              <a:t>都保持不變。</a:t>
            </a:r>
          </a:p>
          <a:p>
            <a:pPr marL="360363" indent="-360363"/>
            <a:r>
              <a:rPr lang="en-US" altLang="zh-TW" sz="2800" smtClean="0"/>
              <a:t>2. </a:t>
            </a:r>
            <a:r>
              <a:rPr lang="zh-TW" altLang="en-US" sz="2800" smtClean="0"/>
              <a:t>繞射程度：會隨著波長的增加而明顯，</a:t>
            </a:r>
            <a:r>
              <a:rPr lang="en-US" altLang="zh-TW" sz="2800" smtClean="0"/>
              <a:t>d</a:t>
            </a:r>
            <a:r>
              <a:rPr lang="zh-TW" altLang="en-US" sz="2800" u="sng" smtClean="0"/>
              <a:t>　</a:t>
            </a:r>
            <a:r>
              <a:rPr lang="en-US" altLang="en-US" sz="2800" u="sng" smtClean="0"/>
              <a:t>≒</a:t>
            </a:r>
            <a:r>
              <a:rPr lang="zh-TW" altLang="en-US" sz="2800" u="sng" smtClean="0"/>
              <a:t>　</a:t>
            </a:r>
            <a:r>
              <a:rPr lang="en-US" altLang="en-US" sz="2800" smtClean="0"/>
              <a:t>λ</a:t>
            </a:r>
            <a:r>
              <a:rPr lang="en-US" altLang="zh-TW" sz="2800" smtClean="0"/>
              <a:t> </a:t>
            </a:r>
            <a:r>
              <a:rPr lang="zh-TW" altLang="en-US" sz="2800" smtClean="0"/>
              <a:t>或 </a:t>
            </a:r>
            <a:r>
              <a:rPr lang="en-US" altLang="zh-TW" sz="2800" smtClean="0"/>
              <a:t>d</a:t>
            </a:r>
            <a:r>
              <a:rPr lang="zh-TW" altLang="en-US" sz="2800" u="sng" smtClean="0"/>
              <a:t>　</a:t>
            </a:r>
            <a:r>
              <a:rPr lang="en-US" altLang="zh-TW" sz="2800" u="sng" smtClean="0"/>
              <a:t>&lt;</a:t>
            </a:r>
            <a:r>
              <a:rPr lang="zh-TW" altLang="en-US" sz="2800" u="sng" smtClean="0"/>
              <a:t>　</a:t>
            </a:r>
            <a:r>
              <a:rPr lang="en-US" altLang="en-US" sz="2800" smtClean="0"/>
              <a:t>λ</a:t>
            </a:r>
            <a:r>
              <a:rPr lang="zh-TW" altLang="en-US" sz="2800" smtClean="0"/>
              <a:t>（</a:t>
            </a:r>
            <a:r>
              <a:rPr lang="en-US" altLang="zh-TW" sz="2800" smtClean="0"/>
              <a:t>d</a:t>
            </a:r>
            <a:r>
              <a:rPr lang="zh-TW" altLang="en-US" sz="2800" smtClean="0"/>
              <a:t>：縫寬度，</a:t>
            </a:r>
            <a:r>
              <a:rPr lang="en-US" altLang="en-US" sz="2800" smtClean="0"/>
              <a:t>λ</a:t>
            </a:r>
            <a:r>
              <a:rPr lang="zh-TW" altLang="en-US" sz="2800" smtClean="0"/>
              <a:t>：水波波長）繞射明顯，如圖 </a:t>
            </a:r>
            <a:r>
              <a:rPr lang="en-US" altLang="zh-TW" sz="2800" smtClean="0"/>
              <a:t>2-33</a:t>
            </a:r>
            <a:r>
              <a:rPr lang="zh-TW" altLang="en-US" sz="2800" smtClean="0"/>
              <a:t>。</a:t>
            </a:r>
          </a:p>
        </p:txBody>
      </p:sp>
      <p:sp>
        <p:nvSpPr>
          <p:cNvPr id="192523" name="Text Box 11"/>
          <p:cNvSpPr txBox="1">
            <a:spLocks noChangeArrowheads="1"/>
          </p:cNvSpPr>
          <p:nvPr/>
        </p:nvSpPr>
        <p:spPr bwMode="auto">
          <a:xfrm>
            <a:off x="2614613" y="2997200"/>
            <a:ext cx="13684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4343400" y="2997200"/>
            <a:ext cx="13684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92526" name="Text Box 14"/>
          <p:cNvSpPr txBox="1">
            <a:spLocks noChangeArrowheads="1"/>
          </p:cNvSpPr>
          <p:nvPr/>
        </p:nvSpPr>
        <p:spPr bwMode="auto">
          <a:xfrm>
            <a:off x="6359525" y="2997200"/>
            <a:ext cx="79216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192530" name="Text Box 18"/>
          <p:cNvSpPr txBox="1">
            <a:spLocks noChangeArrowheads="1"/>
          </p:cNvSpPr>
          <p:nvPr/>
        </p:nvSpPr>
        <p:spPr bwMode="auto">
          <a:xfrm>
            <a:off x="5711825" y="2555875"/>
            <a:ext cx="13684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7019925" y="3914775"/>
            <a:ext cx="9366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971550" y="4330700"/>
            <a:ext cx="8636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TW" altLang="en-US" sz="16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92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92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92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23" grpId="0" animBg="1"/>
      <p:bldP spid="192525" grpId="0" animBg="1"/>
      <p:bldP spid="192526" grpId="0" animBg="1"/>
      <p:bldP spid="192530" grpId="0" animBg="1"/>
      <p:bldP spid="2" grpId="0" animBg="1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水波的繞射</a:t>
            </a: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825625"/>
            <a:ext cx="8807450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二</a:t>
            </a:r>
            <a:r>
              <a:rPr lang="en-US" altLang="zh-TW" smtClean="0"/>
              <a:t>.	</a:t>
            </a:r>
            <a:r>
              <a:rPr lang="zh-TW" altLang="en-US" smtClean="0"/>
              <a:t>水波的繞射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360363"/>
            <a:r>
              <a:rPr lang="en-US" altLang="zh-TW" sz="2800" smtClean="0"/>
              <a:t>3. </a:t>
            </a:r>
            <a:r>
              <a:rPr lang="zh-TW" altLang="en-US" sz="2800" smtClean="0"/>
              <a:t>繞射原因：由惠更斯原理知，因為障礙物邊緣的子波向外擴散，所以水波會擴散到障礙物後方。如圖 </a:t>
            </a:r>
            <a:r>
              <a:rPr lang="en-US" altLang="zh-TW" sz="2800" smtClean="0"/>
              <a:t>2-34</a:t>
            </a:r>
            <a:r>
              <a:rPr lang="zh-TW" altLang="en-US" sz="2800" smtClean="0"/>
              <a:t>。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924175"/>
            <a:ext cx="4567238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 </a:t>
            </a:r>
            <a:r>
              <a:rPr lang="zh-TW" altLang="en-US" smtClean="0"/>
              <a:t>實驗──水波槽實驗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>
          <a:xfrm>
            <a:off x="215900" y="1628775"/>
            <a:ext cx="8893175" cy="4525963"/>
          </a:xfrm>
        </p:spPr>
        <p:txBody>
          <a:bodyPr/>
          <a:lstStyle/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反射：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(1)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調整水波槽底部成水平，將水槽內部周圍放置長</a:t>
            </a:r>
            <a:b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</a:b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  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條海線（阻波器），倒入適量清水（深度約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0.5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公</a:t>
            </a:r>
            <a:b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</a:b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  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分）。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(2)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打開光源與直線波起波器的電源，調整起波器頻</a:t>
            </a:r>
            <a:b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</a:b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率，產生穩定的直線波，觀察水波傳播的情況。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(3)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在起波器與阻波器間，斜向放置一長條形木塊，</a:t>
            </a:r>
            <a:b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</a:b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  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觀察水波反射的情形。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(4)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改用彎曲軟橡皮管為反射面，觀察反射波的波前。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 </a:t>
            </a:r>
            <a:r>
              <a:rPr lang="zh-TW" altLang="en-US" smtClean="0"/>
              <a:t>實驗──水波槽實驗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>
          <a:xfrm>
            <a:off x="663575" y="1998663"/>
            <a:ext cx="8229600" cy="4525962"/>
          </a:xfrm>
        </p:spPr>
        <p:txBody>
          <a:bodyPr/>
          <a:lstStyle/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將玻璃板用硬幣墊住四角，放入在水槽底部、距水面約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0.2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公分，使水槽中有深、淺兩部分並使長邊與直線波起波器平行。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開啟電源調整頻率鈕，使直線波起波器產生穩定的直線波，觀察水波通過玻璃板前、後的波長變化。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(3)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改變玻璃板位置，使其長邊與直線波起波器不平行。觀察水波進入玻璃板時，其入射與折射方向的變化。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23850" y="1484313"/>
            <a:ext cx="1606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折射：</a:t>
            </a:r>
            <a:endParaRPr kumimoji="1" lang="zh-TW" altLang="en-US" smtClean="0">
              <a:solidFill>
                <a:prstClr val="black"/>
              </a:solidFill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三</a:t>
            </a:r>
            <a:r>
              <a:rPr lang="en-US" altLang="zh-TW" smtClean="0"/>
              <a:t>. </a:t>
            </a:r>
            <a:r>
              <a:rPr lang="zh-TW" altLang="en-US" smtClean="0"/>
              <a:t>實驗──水波槽實驗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>
          <a:xfrm>
            <a:off x="576263" y="2060575"/>
            <a:ext cx="8532812" cy="5229225"/>
          </a:xfrm>
        </p:spPr>
        <p:txBody>
          <a:bodyPr/>
          <a:lstStyle/>
          <a:p>
            <a:pPr marL="447675" indent="-447675"/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調整圓形波起波器上兩顆小球的位置，使其高度相等，間距約為</a:t>
            </a:r>
            <a:r>
              <a:rPr lang="zh-TW" alt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～</a:t>
            </a: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公分。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447675"/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開啟燈光與起波器電源，調整頻率，觀察水面上節線位置與數量的變化。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447675"/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447675"/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在水波槽邊緣放置海綿條的目的為：海綿條可吸收水波，減少水波槽邊緣的反射波對實驗的干擾。</a:t>
            </a:r>
            <a:endParaRPr lang="zh-TW" altLang="en-US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447675"/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cs typeface="Times New Roman" pitchFamily="18" charset="0"/>
              </a:rPr>
              <a:t>由光源發出的光線不是平行光，所以水面上的直線波波長與白紙上相鄰兩亮帶的距離不相等。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30188" y="1470025"/>
            <a:ext cx="1606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干涉：</a:t>
            </a:r>
            <a:endParaRPr kumimoji="1" lang="zh-TW" altLang="en-US" smtClean="0">
              <a:solidFill>
                <a:prstClr val="black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88913" y="3933825"/>
            <a:ext cx="2317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 </a:t>
            </a:r>
            <a:r>
              <a:rPr lang="zh-TW" altLang="en-US" sz="28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注意事項：</a:t>
            </a:r>
            <a:endParaRPr kumimoji="1" lang="zh-TW" altLang="en-US" smtClean="0">
              <a:solidFill>
                <a:prstClr val="black"/>
              </a:solidFill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標楷體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選修物理上PPT版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標楷體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2188</Words>
  <Application>Microsoft Office PowerPoint</Application>
  <PresentationFormat>如螢幕大小 (4:3)</PresentationFormat>
  <Paragraphs>233</Paragraphs>
  <Slides>56</Slides>
  <Notes>6</Notes>
  <HiddenSlides>0</HiddenSlides>
  <MMClips>0</MMClips>
  <ScaleCrop>false</ScaleCrop>
  <HeadingPairs>
    <vt:vector size="6" baseType="variant">
      <vt:variant>
        <vt:lpstr>佈景主題</vt:lpstr>
      </vt:variant>
      <vt:variant>
        <vt:i4>8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56</vt:i4>
      </vt:variant>
    </vt:vector>
  </HeadingPairs>
  <TitlesOfParts>
    <vt:vector size="67" baseType="lpstr">
      <vt:lpstr>選修物理上PPT版式</vt:lpstr>
      <vt:lpstr>1_選修物理上PPT版式</vt:lpstr>
      <vt:lpstr>2_選修物理上PPT版式</vt:lpstr>
      <vt:lpstr>3_選修物理上PPT版式</vt:lpstr>
      <vt:lpstr>預設簡報設計</vt:lpstr>
      <vt:lpstr>4_選修物理上PPT版式</vt:lpstr>
      <vt:lpstr>5_選修物理上PPT版式</vt:lpstr>
      <vt:lpstr>1_預設簡報設計</vt:lpstr>
      <vt:lpstr>方程式</vt:lpstr>
      <vt:lpstr>Equation</vt:lpstr>
      <vt:lpstr>Document</vt:lpstr>
      <vt:lpstr>二. 波動的特性</vt:lpstr>
      <vt:lpstr>三. 繩波的波速</vt:lpstr>
      <vt:lpstr>三. 繩波的波速</vt:lpstr>
      <vt:lpstr>三. 繩波的波速</vt:lpstr>
      <vt:lpstr>三. 週期波傳遞的情形</vt:lpstr>
      <vt:lpstr>三. 週期波傳遞的情形</vt:lpstr>
      <vt:lpstr>投影片 7</vt:lpstr>
      <vt:lpstr>投影片 8</vt:lpstr>
      <vt:lpstr>投影片 9</vt:lpstr>
      <vt:lpstr>三. 弦波在粗細不同之兩繩接點處的反射與透射</vt:lpstr>
      <vt:lpstr>一. 波的疊加原理</vt:lpstr>
      <vt:lpstr>一. 波的疊加原理</vt:lpstr>
      <vt:lpstr>二. 波的干涉</vt:lpstr>
      <vt:lpstr>二. 波的干涉</vt:lpstr>
      <vt:lpstr>二. 波的干涉</vt:lpstr>
      <vt:lpstr>二. 波的干涉</vt:lpstr>
      <vt:lpstr>一. 駐波的意義</vt:lpstr>
      <vt:lpstr>二. 駐波形成之原因</vt:lpstr>
      <vt:lpstr>三. 波節與波腹</vt:lpstr>
      <vt:lpstr>四. 駐波的特性</vt:lpstr>
      <vt:lpstr>四. 駐波的特性</vt:lpstr>
      <vt:lpstr>五. 彈性繩上入射波與反射波發生干涉形成駐波</vt:lpstr>
      <vt:lpstr>六. 兩端固定，長度為 L 的繩上產生駐波的條件</vt:lpstr>
      <vt:lpstr>投影片 24</vt:lpstr>
      <vt:lpstr>六. 兩端固定，長度為 L 的繩上產生駐波的條件</vt:lpstr>
      <vt:lpstr>七.  長 L，一端固定，另一端可自由運動的彈性繩產生駐波的條件</vt:lpstr>
      <vt:lpstr>一. 惠更斯原理</vt:lpstr>
      <vt:lpstr>二. 惠更斯原理的目的</vt:lpstr>
      <vt:lpstr>投影片 29</vt:lpstr>
      <vt:lpstr>一. 水波槽</vt:lpstr>
      <vt:lpstr>二. 水波速率、頻率、波長與水深度之關係</vt:lpstr>
      <vt:lpstr>三. 水波的反射</vt:lpstr>
      <vt:lpstr>投影片 33</vt:lpstr>
      <vt:lpstr>四. 水波的折射</vt:lpstr>
      <vt:lpstr>四. 水波的折射</vt:lpstr>
      <vt:lpstr>四. 水波的折射</vt:lpstr>
      <vt:lpstr>四. 水波的折射</vt:lpstr>
      <vt:lpstr>四. 水波的折射</vt:lpstr>
      <vt:lpstr>投影片 39</vt:lpstr>
      <vt:lpstr>水波的干涉</vt:lpstr>
      <vt:lpstr>投影片 41</vt:lpstr>
      <vt:lpstr>投影片 42</vt:lpstr>
      <vt:lpstr>投影片 43</vt:lpstr>
      <vt:lpstr>腹線與節線</vt:lpstr>
      <vt:lpstr>一. 水波的干涉</vt:lpstr>
      <vt:lpstr>一. 水波的干涉</vt:lpstr>
      <vt:lpstr>一. 水波的干涉</vt:lpstr>
      <vt:lpstr>一. 水波的干涉</vt:lpstr>
      <vt:lpstr>一. 水波的干涉</vt:lpstr>
      <vt:lpstr>一. 水波的干涉</vt:lpstr>
      <vt:lpstr>二. 水波的繞射</vt:lpstr>
      <vt:lpstr>二. 水波的繞射</vt:lpstr>
      <vt:lpstr>二. 水波的繞射</vt:lpstr>
      <vt:lpstr>三. 實驗──水波槽實驗</vt:lpstr>
      <vt:lpstr>三. 實驗──水波槽實驗</vt:lpstr>
      <vt:lpstr>三. 實驗──水波槽實驗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二. 波動的特性</dc:title>
  <dc:creator>user</dc:creator>
  <cp:lastModifiedBy>user</cp:lastModifiedBy>
  <cp:revision>17</cp:revision>
  <dcterms:created xsi:type="dcterms:W3CDTF">2014-04-29T23:42:04Z</dcterms:created>
  <dcterms:modified xsi:type="dcterms:W3CDTF">2014-04-30T06:58:00Z</dcterms:modified>
</cp:coreProperties>
</file>