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876428"/>
          </a:xfrm>
        </p:spPr>
        <p:txBody>
          <a:bodyPr anchor="b"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ctr">
              <a:defRPr sz="44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3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854150"/>
            <a:ext cx="7772400" cy="186085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2356428"/>
            <a:ext cx="7772400" cy="15012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l">
              <a:buNone/>
              <a:defRPr sz="1800">
                <a:solidFill>
                  <a:schemeClr val="tx2"/>
                </a:solidFill>
              </a:defRPr>
            </a:lvl2pPr>
            <a:lvl3pPr marL="914400" indent="0" algn="l">
              <a:buNone/>
              <a:defRPr sz="1600">
                <a:solidFill>
                  <a:schemeClr val="tx2"/>
                </a:solidFill>
              </a:defRPr>
            </a:lvl3pPr>
            <a:lvl4pPr marL="1371600" indent="0" algn="l">
              <a:buNone/>
              <a:defRPr sz="1400">
                <a:solidFill>
                  <a:schemeClr val="tx2"/>
                </a:solidFill>
              </a:defRPr>
            </a:lvl4pPr>
            <a:lvl5pPr marL="1828800" indent="0" algn="l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6258" y="381000"/>
            <a:ext cx="2667000" cy="1833554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l">
              <a:defRPr sz="3200" b="1" kern="1200" cap="all" spc="50">
                <a:ln w="1587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52800" y="380999"/>
            <a:ext cx="5410200" cy="57451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26258" y="2214554"/>
            <a:ext cx="2667000" cy="3912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1580474" y="553734"/>
            <a:ext cx="7349244" cy="4741531"/>
            <a:chOff x="428596" y="553734"/>
            <a:chExt cx="7349244" cy="4741531"/>
          </a:xfrm>
        </p:grpSpPr>
        <p:sp>
          <p:nvSpPr>
            <p:cNvPr id="16" name="矩形 15"/>
            <p:cNvSpPr/>
            <p:nvPr userDrawn="1"/>
          </p:nvSpPr>
          <p:spPr>
            <a:xfrm rot="21480000">
              <a:off x="428596" y="580356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 rot="21540000">
              <a:off x="437473" y="571479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437481" y="553734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651912" y="612776"/>
            <a:ext cx="7215238" cy="4602175"/>
          </a:xfrm>
          <a:solidFill>
            <a:schemeClr val="bg2">
              <a:tint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 useBgFill="1"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95295"/>
            <a:ext cx="1357290" cy="5691227"/>
          </a:xfrm>
          <a:noFill/>
        </p:spPr>
        <p:txBody>
          <a:bodyPr vert="eaVert" anchor="ctr">
            <a:noAutofit/>
          </a:bodyPr>
          <a:lstStyle>
            <a:lvl1pPr algn="l">
              <a:defRPr lang="zh-CN" altLang="en-US" sz="32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14480" y="5481658"/>
            <a:ext cx="7215238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86644" y="274640"/>
            <a:ext cx="1400156" cy="5851525"/>
          </a:xfrm>
        </p:spPr>
        <p:txBody>
          <a:bodyPr vert="eaVert"/>
          <a:lstStyle>
            <a:lvl1pPr>
              <a:defRPr lang="zh-CN" altLang="en-US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829444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876428"/>
          </a:xfrm>
        </p:spPr>
        <p:txBody>
          <a:bodyPr anchor="b"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ctr">
              <a:defRPr sz="44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3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854150"/>
            <a:ext cx="7772400" cy="186085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2356428"/>
            <a:ext cx="7772400" cy="15012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l">
              <a:buNone/>
              <a:defRPr sz="1800">
                <a:solidFill>
                  <a:schemeClr val="tx2"/>
                </a:solidFill>
              </a:defRPr>
            </a:lvl2pPr>
            <a:lvl3pPr marL="914400" indent="0" algn="l">
              <a:buNone/>
              <a:defRPr sz="1600">
                <a:solidFill>
                  <a:schemeClr val="tx2"/>
                </a:solidFill>
              </a:defRPr>
            </a:lvl3pPr>
            <a:lvl4pPr marL="1371600" indent="0" algn="l">
              <a:buNone/>
              <a:defRPr sz="1400">
                <a:solidFill>
                  <a:schemeClr val="tx2"/>
                </a:solidFill>
              </a:defRPr>
            </a:lvl4pPr>
            <a:lvl5pPr marL="1828800" indent="0" algn="l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6258" y="381000"/>
            <a:ext cx="2667000" cy="1833554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l">
              <a:defRPr sz="3200" b="1" kern="1200" cap="all" spc="50">
                <a:ln w="1587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52800" y="380999"/>
            <a:ext cx="5410200" cy="57451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26258" y="2214554"/>
            <a:ext cx="2667000" cy="3912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1580474" y="553734"/>
            <a:ext cx="7349244" cy="4741531"/>
            <a:chOff x="428596" y="553734"/>
            <a:chExt cx="7349244" cy="4741531"/>
          </a:xfrm>
        </p:grpSpPr>
        <p:sp>
          <p:nvSpPr>
            <p:cNvPr id="16" name="矩形 15"/>
            <p:cNvSpPr/>
            <p:nvPr userDrawn="1"/>
          </p:nvSpPr>
          <p:spPr>
            <a:xfrm rot="21480000">
              <a:off x="428596" y="580356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 rot="21540000">
              <a:off x="437473" y="571479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437481" y="553734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651912" y="612776"/>
            <a:ext cx="7215238" cy="4602175"/>
          </a:xfrm>
          <a:solidFill>
            <a:schemeClr val="bg2">
              <a:tint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 useBgFill="1"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95295"/>
            <a:ext cx="1357290" cy="5691227"/>
          </a:xfrm>
          <a:noFill/>
        </p:spPr>
        <p:txBody>
          <a:bodyPr vert="eaVert" anchor="ctr">
            <a:noAutofit/>
          </a:bodyPr>
          <a:lstStyle>
            <a:lvl1pPr algn="l">
              <a:defRPr lang="zh-CN" altLang="en-US" sz="32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14480" y="5481658"/>
            <a:ext cx="7215238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86644" y="274640"/>
            <a:ext cx="1400156" cy="5851525"/>
          </a:xfrm>
        </p:spPr>
        <p:txBody>
          <a:bodyPr vert="eaVert"/>
          <a:lstStyle>
            <a:lvl1pPr>
              <a:defRPr lang="zh-CN" altLang="en-US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829444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878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483997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992644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000" b="1" kern="1200" cap="all" spc="50" dirty="0">
          <a:ln w="1587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31750" dir="3600000" algn="tl" rotWithShape="0">
              <a:srgbClr val="000000">
                <a:alpha val="6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90000"/>
        <a:buFont typeface="Cambria"/>
        <a:buChar char="+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Ï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90000"/>
        <a:buFont typeface="Calibri"/>
        <a:buChar char="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=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878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FB207-3218-4CC5-9E8E-0FFFBBDB13F2}" type="datetimeFigureOut">
              <a:rPr lang="zh-TW" altLang="en-US" smtClean="0"/>
              <a:pPr/>
              <a:t>2012/8/21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483997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992644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2D6F5-2FED-4394-8D05-0A9D933CF6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000" b="1" kern="1200" cap="all" spc="50" dirty="0">
          <a:ln w="1587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31750" dir="3600000" algn="tl" rotWithShape="0">
              <a:srgbClr val="000000">
                <a:alpha val="6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90000"/>
        <a:buFont typeface="Cambria"/>
        <a:buChar char="+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Ï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90000"/>
        <a:buFont typeface="Calibri"/>
        <a:buChar char="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=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8" name="Rectangle 18"/>
          <p:cNvSpPr>
            <a:spLocks noGrp="1" noChangeArrowheads="1"/>
          </p:cNvSpPr>
          <p:nvPr>
            <p:ph type="title"/>
          </p:nvPr>
        </p:nvSpPr>
        <p:spPr>
          <a:xfrm>
            <a:off x="582613" y="212725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不繫之舟    林泠</a:t>
            </a:r>
            <a:r>
              <a:rPr lang="zh-TW" altLang="en-US" sz="4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197635" name="Picture 20" descr="boa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8" y="3127375"/>
            <a:ext cx="4535487" cy="3403600"/>
          </a:xfrm>
        </p:spPr>
      </p:pic>
      <p:pic>
        <p:nvPicPr>
          <p:cNvPr id="197636" name="Picture 29" descr="P122053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18000" y="1495425"/>
            <a:ext cx="4826000" cy="3608388"/>
          </a:xfrm>
        </p:spPr>
      </p:pic>
      <p:sp>
        <p:nvSpPr>
          <p:cNvPr id="197634" name="Rectangle 16"/>
          <p:cNvSpPr>
            <a:spLocks noChangeArrowheads="1"/>
          </p:cNvSpPr>
          <p:nvPr/>
        </p:nvSpPr>
        <p:spPr bwMode="auto">
          <a:xfrm>
            <a:off x="-1651000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Rectangle 16"/>
          <p:cNvSpPr>
            <a:spLocks noGrp="1" noChangeArrowheads="1"/>
          </p:cNvSpPr>
          <p:nvPr>
            <p:ph type="title"/>
          </p:nvPr>
        </p:nvSpPr>
        <p:spPr>
          <a:xfrm>
            <a:off x="628650" y="-8255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出處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74688" y="1042988"/>
            <a:ext cx="8229600" cy="5532437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zh-TW" altLang="en-US" b="1" dirty="0" smtClean="0"/>
              <a:t>本詩選自</a:t>
            </a:r>
            <a:r>
              <a:rPr lang="en-US" altLang="zh-TW" b="1" u="sng" dirty="0" smtClean="0">
                <a:solidFill>
                  <a:srgbClr val="C00000"/>
                </a:solidFill>
              </a:rPr>
              <a:t>《</a:t>
            </a:r>
            <a:r>
              <a:rPr lang="zh-TW" altLang="en-US" b="1" u="sng" dirty="0" smtClean="0">
                <a:solidFill>
                  <a:srgbClr val="C00000"/>
                </a:solidFill>
              </a:rPr>
              <a:t>林泠詩集</a:t>
            </a:r>
            <a:r>
              <a:rPr lang="en-US" altLang="zh-TW" b="1" u="sng" dirty="0" smtClean="0">
                <a:solidFill>
                  <a:srgbClr val="C00000"/>
                </a:solidFill>
              </a:rPr>
              <a:t>》</a:t>
            </a:r>
            <a:r>
              <a:rPr lang="zh-TW" altLang="en-US" b="1" dirty="0" smtClean="0"/>
              <a:t>。</a:t>
            </a:r>
          </a:p>
          <a:p>
            <a:pPr>
              <a:spcAft>
                <a:spcPct val="20000"/>
              </a:spcAft>
            </a:pPr>
            <a:r>
              <a:rPr lang="zh-TW" altLang="en-US" b="1" dirty="0" smtClean="0"/>
              <a:t>民國七十一年由洪範書店出版，是作者第一本詩集，書前有楊牧寫的長序，深入分析林泠詩的風格和技巧，探討其價值和影響。</a:t>
            </a:r>
          </a:p>
          <a:p>
            <a:pPr>
              <a:spcAft>
                <a:spcPct val="20000"/>
              </a:spcAft>
            </a:pPr>
            <a:r>
              <a:rPr lang="zh-TW" altLang="en-US" b="1" dirty="0" smtClean="0"/>
              <a:t>此集已成為臺灣現代詩史的經典之作，林泠自認這本少作還有羞澀的感覺，卻不減讀者的喜愛與支持，其中語言的清新美麗，今日讀來依然動人。 </a:t>
            </a:r>
          </a:p>
        </p:txBody>
      </p:sp>
      <p:sp>
        <p:nvSpPr>
          <p:cNvPr id="200707" name="Rectangle 6"/>
          <p:cNvSpPr>
            <a:spLocks noChangeArrowheads="1"/>
          </p:cNvSpPr>
          <p:nvPr/>
        </p:nvSpPr>
        <p:spPr bwMode="auto">
          <a:xfrm>
            <a:off x="3924300" y="18494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題意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079500"/>
            <a:ext cx="8324850" cy="56515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b="1" u="sng" dirty="0" smtClean="0">
                <a:solidFill>
                  <a:srgbClr val="C00000"/>
                </a:solidFill>
              </a:rPr>
              <a:t>不繫之舟，不受牽繫的小船，譬喻一種自由漂流、無所牽絆的狀態。語出</a:t>
            </a:r>
            <a:r>
              <a:rPr lang="en-US" altLang="zh-TW" b="1" u="sng" dirty="0" smtClean="0">
                <a:solidFill>
                  <a:srgbClr val="C00000"/>
                </a:solidFill>
              </a:rPr>
              <a:t>《</a:t>
            </a:r>
            <a:r>
              <a:rPr lang="zh-TW" altLang="en-US" b="1" u="sng" dirty="0" smtClean="0">
                <a:solidFill>
                  <a:srgbClr val="C00000"/>
                </a:solidFill>
              </a:rPr>
              <a:t>莊子．列禦寇</a:t>
            </a:r>
            <a:r>
              <a:rPr lang="en-US" altLang="zh-TW" b="1" u="sng" dirty="0" smtClean="0">
                <a:solidFill>
                  <a:srgbClr val="C00000"/>
                </a:solidFill>
              </a:rPr>
              <a:t>》</a:t>
            </a:r>
            <a:r>
              <a:rPr lang="zh-TW" altLang="en-US" b="1" u="sng" dirty="0" smtClean="0">
                <a:solidFill>
                  <a:srgbClr val="C00000"/>
                </a:solidFill>
              </a:rPr>
              <a:t>：「飽食而敖遊，汎若不繫之舟」</a:t>
            </a:r>
            <a:r>
              <a:rPr lang="zh-TW" altLang="en-US" b="1" dirty="0" smtClean="0"/>
              <a:t/>
            </a:r>
            <a:br>
              <a:rPr lang="zh-TW" altLang="en-US" b="1" dirty="0" smtClean="0"/>
            </a:br>
            <a:r>
              <a:rPr lang="zh-TW" altLang="en-US" b="1" dirty="0" smtClean="0"/>
              <a:t>（吃飽後便四處逍遙，漂浮如一條沒有繩索牽繫的船）。</a:t>
            </a:r>
          </a:p>
          <a:p>
            <a:pPr>
              <a:defRPr/>
            </a:pPr>
            <a:r>
              <a:rPr lang="zh-TW" altLang="en-US" b="1" dirty="0" smtClean="0">
                <a:solidFill>
                  <a:srgbClr val="002060"/>
                </a:solidFill>
              </a:rPr>
              <a:t>李白：「宛溪霜夜聽猿愁，去國長為不繫舟。」</a:t>
            </a:r>
            <a:r>
              <a:rPr lang="zh-TW" altLang="en-US" b="1" dirty="0" smtClean="0"/>
              <a:t>、</a:t>
            </a:r>
            <a:r>
              <a:rPr lang="zh-TW" altLang="en-US" b="1" dirty="0" smtClean="0">
                <a:solidFill>
                  <a:srgbClr val="002060"/>
                </a:solidFill>
              </a:rPr>
              <a:t>蘇東坡：「心似已灰之木，身如不繫之舟。」皆喻此。</a:t>
            </a:r>
            <a:r>
              <a:rPr lang="en-US" altLang="zh-TW" b="1" dirty="0" smtClean="0">
                <a:solidFill>
                  <a:srgbClr val="002060"/>
                </a:solidFill>
              </a:rPr>
              <a:t>(p.15</a:t>
            </a:r>
            <a:r>
              <a:rPr lang="zh-TW" altLang="en-US" b="1" dirty="0" smtClean="0">
                <a:solidFill>
                  <a:srgbClr val="002060"/>
                </a:solidFill>
              </a:rPr>
              <a:t>筆記</a:t>
            </a:r>
            <a:r>
              <a:rPr lang="en-US" altLang="zh-TW" b="1" dirty="0" smtClean="0">
                <a:solidFill>
                  <a:srgbClr val="002060"/>
                </a:solidFill>
              </a:rPr>
              <a:t>)</a:t>
            </a:r>
            <a:endParaRPr lang="zh-TW" altLang="en-US" b="1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zh-TW" altLang="en-US" b="1" u="sng" dirty="0" smtClean="0">
                <a:solidFill>
                  <a:srgbClr val="C00000"/>
                </a:solidFill>
              </a:rPr>
              <a:t>詩中以不繫之舟象徵不受拘束的「我」，強調自由之可貴。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0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1675" y="5715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寫作背景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720725" y="1138238"/>
            <a:ext cx="8110538" cy="549592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ct val="20000"/>
              </a:spcAft>
            </a:pPr>
            <a:r>
              <a:rPr lang="zh-TW" altLang="en-US" sz="2600" b="1" u="sng" dirty="0" smtClean="0">
                <a:solidFill>
                  <a:srgbClr val="002060"/>
                </a:solidFill>
              </a:rPr>
              <a:t>本詩寫成於民國四十四年，當時林泠就讀高中，正面對升學壓力，無法自由的選擇生活，因此以詩來透露對「不繫」之憧憬。</a:t>
            </a:r>
            <a:r>
              <a:rPr lang="en-US" altLang="zh-TW" sz="2600" b="1" u="sng" dirty="0" smtClean="0">
                <a:solidFill>
                  <a:srgbClr val="002060"/>
                </a:solidFill>
              </a:rPr>
              <a:t>(p.15</a:t>
            </a:r>
            <a:r>
              <a:rPr lang="zh-TW" altLang="en-US" sz="2600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sz="2600" b="1" u="sng" dirty="0" smtClean="0">
                <a:solidFill>
                  <a:srgbClr val="002060"/>
                </a:solidFill>
              </a:rPr>
              <a:t>)</a:t>
            </a:r>
            <a:endParaRPr lang="zh-TW" altLang="en-US" sz="2600" b="1" u="sng" dirty="0" smtClean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spcAft>
                <a:spcPct val="20000"/>
              </a:spcAft>
            </a:pPr>
            <a:r>
              <a:rPr lang="zh-TW" altLang="en-US" sz="2600" b="1" dirty="0" smtClean="0"/>
              <a:t>林泠自嘆成長過程中沒有任何人問她一句：「妳要幹什麼？」因此</a:t>
            </a:r>
            <a:r>
              <a:rPr lang="en-US" altLang="zh-TW" sz="2600" b="1" dirty="0" smtClean="0"/>
              <a:t>〈</a:t>
            </a:r>
            <a:r>
              <a:rPr lang="zh-TW" altLang="en-US" sz="2600" b="1" dirty="0" smtClean="0"/>
              <a:t>不繫之舟</a:t>
            </a:r>
            <a:r>
              <a:rPr lang="en-US" altLang="zh-TW" sz="2600" b="1" dirty="0" smtClean="0"/>
              <a:t>〉</a:t>
            </a:r>
            <a:r>
              <a:rPr lang="zh-TW" altLang="en-US" sz="2600" b="1" dirty="0" smtClean="0"/>
              <a:t>裡生命往前衝的力量是迷人的，可以彌補現實中的無奈處境。 </a:t>
            </a:r>
            <a:endParaRPr lang="en-US" altLang="zh-TW" sz="2600" b="1" dirty="0" smtClean="0"/>
          </a:p>
          <a:p>
            <a:r>
              <a:rPr lang="zh-TW" altLang="zh-TW" sz="2600" b="1" dirty="0" smtClean="0">
                <a:solidFill>
                  <a:srgbClr val="7030A0"/>
                </a:solidFill>
              </a:rPr>
              <a:t>徐志摩曾言：「青年永遠趨向反叛，愛好冒險；永遠如初度航海者，幻想黃金機緣於浩淼的煙波之外；想割斷繫岸的纜繩，扯起風帆，欣欣的投入無垠的懷抱。」本詩中所要表達的正是青年這種執著於理想而全力追求的美好情懷。</a:t>
            </a:r>
          </a:p>
          <a:p>
            <a:pPr>
              <a:lnSpc>
                <a:spcPct val="115000"/>
              </a:lnSpc>
              <a:spcAft>
                <a:spcPct val="20000"/>
              </a:spcAft>
            </a:pPr>
            <a:endParaRPr lang="zh-TW" altLang="en-US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8890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作家身影</a:t>
            </a:r>
          </a:p>
        </p:txBody>
      </p:sp>
      <p:pic>
        <p:nvPicPr>
          <p:cNvPr id="204802" name="Picture 8" descr="000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bright="12000"/>
          </a:blip>
          <a:srcRect r="22069"/>
          <a:stretch>
            <a:fillRect/>
          </a:stretch>
        </p:blipFill>
        <p:spPr>
          <a:xfrm>
            <a:off x="1601788" y="1206500"/>
            <a:ext cx="6227762" cy="540067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83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5" name="Picture 10" descr="000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51400" y="552450"/>
            <a:ext cx="4013200" cy="5416550"/>
          </a:xfrm>
          <a:ln cap="flat" algn="ctr">
            <a:solidFill>
              <a:schemeClr val="tx1"/>
            </a:solidFill>
          </a:ln>
        </p:spPr>
      </p:pic>
      <p:sp>
        <p:nvSpPr>
          <p:cNvPr id="205826" name="Text Box 12"/>
          <p:cNvSpPr txBox="1">
            <a:spLocks noChangeArrowheads="1"/>
          </p:cNvSpPr>
          <p:nvPr/>
        </p:nvSpPr>
        <p:spPr bwMode="auto">
          <a:xfrm>
            <a:off x="5216525" y="6073775"/>
            <a:ext cx="324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>
                <a:latin typeface="Arial" charset="0"/>
              </a:rPr>
              <a:t>林泠與女兒攝於家門前</a:t>
            </a:r>
          </a:p>
        </p:txBody>
      </p:sp>
      <p:pic>
        <p:nvPicPr>
          <p:cNvPr id="205827" name="Picture 13" descr="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638" y="552450"/>
            <a:ext cx="3887787" cy="541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828" name="Text Box 14"/>
          <p:cNvSpPr txBox="1">
            <a:spLocks noChangeArrowheads="1"/>
          </p:cNvSpPr>
          <p:nvPr/>
        </p:nvSpPr>
        <p:spPr bwMode="auto">
          <a:xfrm>
            <a:off x="1443038" y="6084888"/>
            <a:ext cx="158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>
                <a:latin typeface="Arial" charset="0"/>
              </a:rPr>
              <a:t>林泠獨影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36600" y="5715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詩人的誕生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46125" y="1011238"/>
            <a:ext cx="8034338" cy="5735637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Aft>
                <a:spcPct val="20000"/>
              </a:spcAft>
            </a:pPr>
            <a:r>
              <a:rPr lang="zh-TW" altLang="en-US" b="1" dirty="0" smtClean="0"/>
              <a:t>林泠，民國二十七年生，少時來到臺灣，</a:t>
            </a:r>
            <a:r>
              <a:rPr lang="zh-TW" altLang="en-US" b="1" u="sng" dirty="0" smtClean="0">
                <a:solidFill>
                  <a:srgbClr val="002060"/>
                </a:solidFill>
              </a:rPr>
              <a:t>成長於基隆</a:t>
            </a:r>
            <a:r>
              <a:rPr lang="en-US" altLang="zh-TW" b="1" u="sng" dirty="0" smtClean="0">
                <a:solidFill>
                  <a:srgbClr val="002060"/>
                </a:solidFill>
              </a:rPr>
              <a:t>(p.15</a:t>
            </a:r>
            <a:r>
              <a:rPr lang="zh-TW" altLang="en-US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b="1" u="sng" dirty="0" smtClean="0">
                <a:solidFill>
                  <a:srgbClr val="002060"/>
                </a:solidFill>
              </a:rPr>
              <a:t>)</a:t>
            </a:r>
            <a:r>
              <a:rPr lang="zh-TW" altLang="en-US" b="1" u="sng" dirty="0" smtClean="0"/>
              <a:t>。</a:t>
            </a:r>
          </a:p>
          <a:p>
            <a:pPr>
              <a:lnSpc>
                <a:spcPct val="105000"/>
              </a:lnSpc>
              <a:spcAft>
                <a:spcPct val="20000"/>
              </a:spcAft>
            </a:pPr>
            <a:r>
              <a:rPr lang="zh-TW" altLang="en-US" b="1" u="sng" dirty="0" smtClean="0">
                <a:solidFill>
                  <a:srgbClr val="C00000"/>
                </a:solidFill>
              </a:rPr>
              <a:t>本名胡雲裳</a:t>
            </a:r>
            <a:r>
              <a:rPr lang="zh-TW" altLang="en-US" b="1" dirty="0" smtClean="0"/>
              <a:t>，筆名除「林泠」外，民國四十年代曾用</a:t>
            </a:r>
            <a:r>
              <a:rPr lang="zh-TW" altLang="en-US" b="1" u="sng" dirty="0" smtClean="0">
                <a:solidFill>
                  <a:srgbClr val="002060"/>
                </a:solidFill>
              </a:rPr>
              <a:t>「李薺」</a:t>
            </a:r>
            <a:r>
              <a:rPr lang="en-US" altLang="zh-TW" b="1" u="sng" dirty="0" smtClean="0">
                <a:solidFill>
                  <a:srgbClr val="002060"/>
                </a:solidFill>
              </a:rPr>
              <a:t>(p.15</a:t>
            </a:r>
            <a:r>
              <a:rPr lang="zh-TW" altLang="en-US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b="1" u="sng" dirty="0" smtClean="0">
                <a:solidFill>
                  <a:srgbClr val="002060"/>
                </a:solidFill>
              </a:rPr>
              <a:t>)</a:t>
            </a:r>
            <a:r>
              <a:rPr lang="zh-TW" altLang="en-US" b="1" dirty="0" smtClean="0"/>
              <a:t>在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復興文藝</a:t>
            </a:r>
            <a:r>
              <a:rPr lang="en-US" altLang="zh-TW" b="1" dirty="0" smtClean="0"/>
              <a:t>》</a:t>
            </a:r>
            <a:r>
              <a:rPr lang="zh-TW" altLang="en-US" b="1" dirty="0" smtClean="0"/>
              <a:t>上發表散文作品。</a:t>
            </a:r>
          </a:p>
          <a:p>
            <a:pPr>
              <a:lnSpc>
                <a:spcPct val="105000"/>
              </a:lnSpc>
              <a:spcAft>
                <a:spcPct val="20000"/>
              </a:spcAft>
            </a:pPr>
            <a:r>
              <a:rPr lang="zh-TW" altLang="en-US" b="1" dirty="0" smtClean="0"/>
              <a:t>初中就讀於師大附中，高中讀北一女，兩校文化不同，附中較自由，北一女較森嚴，她原本歷經戰亂又遷徙的少年孤獨心境，愈趨疏離。</a:t>
            </a:r>
          </a:p>
        </p:txBody>
      </p:sp>
      <p:sp>
        <p:nvSpPr>
          <p:cNvPr id="206851" name="Rectangle 13"/>
          <p:cNvSpPr>
            <a:spLocks noChangeArrowheads="1"/>
          </p:cNvSpPr>
          <p:nvPr/>
        </p:nvSpPr>
        <p:spPr bwMode="auto">
          <a:xfrm>
            <a:off x="569913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73025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早慧的作家</a:t>
            </a:r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44525" y="1027113"/>
            <a:ext cx="8477250" cy="57038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zh-TW" altLang="en-US" b="1" dirty="0" smtClean="0"/>
              <a:t>林泠是天生的詩人，早慧的作家，十五歲開始寫詩。發表在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林泠詩集</a:t>
            </a:r>
            <a:r>
              <a:rPr lang="en-US" altLang="zh-TW" b="1" dirty="0" smtClean="0"/>
              <a:t>》</a:t>
            </a:r>
            <a:r>
              <a:rPr lang="zh-TW" altLang="en-US" b="1" dirty="0" smtClean="0"/>
              <a:t>的</a:t>
            </a:r>
            <a:r>
              <a:rPr lang="en-US" altLang="zh-TW" b="1" dirty="0" smtClean="0"/>
              <a:t>〈</a:t>
            </a:r>
            <a:r>
              <a:rPr lang="zh-TW" altLang="en-US" b="1" dirty="0" smtClean="0"/>
              <a:t>流浪人──詩的第一首</a:t>
            </a:r>
            <a:r>
              <a:rPr lang="en-US" altLang="zh-TW" b="1" dirty="0" smtClean="0"/>
              <a:t>〉</a:t>
            </a:r>
            <a:r>
              <a:rPr lang="zh-TW" altLang="en-US" b="1" dirty="0" smtClean="0"/>
              <a:t>應是她的處女作，書中標註的年代為「一九五二年五月，寫於晨操之前，野風三十八期」。</a:t>
            </a:r>
          </a:p>
          <a:p>
            <a:pPr>
              <a:lnSpc>
                <a:spcPct val="11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zh-TW" altLang="en-US" b="1" dirty="0" smtClean="0"/>
              <a:t>民國四十四年，十八歲，</a:t>
            </a:r>
            <a:r>
              <a:rPr lang="zh-TW" altLang="en-US" b="1" u="sng" dirty="0" smtClean="0">
                <a:solidFill>
                  <a:srgbClr val="C00000"/>
                </a:solidFill>
              </a:rPr>
              <a:t>結識紀弦、鄭愁予等人，隔年參加「現代派」，成為五</a:t>
            </a:r>
            <a:r>
              <a:rPr lang="zh-TW" altLang="zh-TW" b="1" u="sng" dirty="0" smtClean="0">
                <a:solidFill>
                  <a:srgbClr val="C00000"/>
                </a:solidFill>
              </a:rPr>
              <a:t>○</a:t>
            </a:r>
            <a:r>
              <a:rPr lang="zh-TW" altLang="en-US" b="1" u="sng" dirty="0" smtClean="0">
                <a:solidFill>
                  <a:srgbClr val="C00000"/>
                </a:solidFill>
              </a:rPr>
              <a:t>年代重要女詩人。</a:t>
            </a:r>
            <a:r>
              <a:rPr lang="zh-TW" altLang="zh-TW" b="1" u="sng" dirty="0" smtClean="0">
                <a:solidFill>
                  <a:srgbClr val="002060"/>
                </a:solidFill>
              </a:rPr>
              <a:t>楊牧曾讚譽她為「當時臺灣詩壇最動人的新聲」</a:t>
            </a:r>
            <a:r>
              <a:rPr lang="en-US" altLang="zh-TW" b="1" u="sng" dirty="0" smtClean="0">
                <a:solidFill>
                  <a:srgbClr val="002060"/>
                </a:solidFill>
              </a:rPr>
              <a:t>(p.15</a:t>
            </a:r>
            <a:r>
              <a:rPr lang="zh-TW" altLang="en-US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b="1" u="sng" dirty="0" smtClean="0">
                <a:solidFill>
                  <a:srgbClr val="002060"/>
                </a:solidFill>
              </a:rPr>
              <a:t>)</a:t>
            </a:r>
            <a:endParaRPr lang="zh-TW" altLang="en-US" b="1" u="sng" dirty="0" smtClean="0">
              <a:solidFill>
                <a:srgbClr val="002060"/>
              </a:solidFill>
            </a:endParaRPr>
          </a:p>
        </p:txBody>
      </p:sp>
      <p:sp>
        <p:nvSpPr>
          <p:cNvPr id="207875" name="Rectangle 8"/>
          <p:cNvSpPr>
            <a:spLocks noChangeArrowheads="1"/>
          </p:cNvSpPr>
          <p:nvPr/>
        </p:nvSpPr>
        <p:spPr bwMode="auto">
          <a:xfrm>
            <a:off x="569913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6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6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6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6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6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6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6" grpId="0"/>
      <p:bldP spid="16691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r>
              <a:rPr lang="zh-TW" altLang="zh-TW" b="1" dirty="0" smtClean="0"/>
              <a:t>林泠</a:t>
            </a:r>
            <a:r>
              <a:rPr lang="zh-TW" altLang="zh-TW" b="1" u="sng" dirty="0" smtClean="0">
                <a:solidFill>
                  <a:srgbClr val="C00000"/>
                </a:solidFill>
              </a:rPr>
              <a:t>赴美前</a:t>
            </a:r>
            <a:r>
              <a:rPr lang="zh-TW" altLang="zh-TW" b="1" dirty="0" smtClean="0"/>
              <a:t>的詩作長於</a:t>
            </a:r>
            <a:r>
              <a:rPr lang="zh-TW" altLang="zh-TW" b="1" u="sng" dirty="0" smtClean="0">
                <a:solidFill>
                  <a:srgbClr val="C00000"/>
                </a:solidFill>
              </a:rPr>
              <a:t>婉約含蓄的抒情</a:t>
            </a:r>
            <a:r>
              <a:rPr lang="zh-TW" altLang="zh-TW" b="1" dirty="0" smtClean="0"/>
              <a:t>方式，節奏自然流暢，意象明白準確，並</a:t>
            </a:r>
            <a:r>
              <a:rPr lang="zh-TW" altLang="zh-TW" b="1" u="sng" dirty="0" smtClean="0">
                <a:solidFill>
                  <a:srgbClr val="C00000"/>
                </a:solidFill>
              </a:rPr>
              <a:t>在敘述中隱含故事性。</a:t>
            </a:r>
            <a:r>
              <a:rPr lang="zh-TW" altLang="en-US" b="1" u="sng" dirty="0" smtClean="0">
                <a:solidFill>
                  <a:srgbClr val="002060"/>
                </a:solidFill>
              </a:rPr>
              <a:t>早期以愛情為主題，可視為中國女性文學婉約派的正宗</a:t>
            </a:r>
            <a:r>
              <a:rPr lang="en-US" altLang="zh-TW" b="1" u="sng" dirty="0" smtClean="0">
                <a:solidFill>
                  <a:srgbClr val="002060"/>
                </a:solidFill>
              </a:rPr>
              <a:t>(p.15</a:t>
            </a:r>
            <a:r>
              <a:rPr lang="zh-TW" altLang="en-US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b="1" u="sng" dirty="0" smtClean="0">
                <a:solidFill>
                  <a:srgbClr val="002060"/>
                </a:solidFill>
              </a:rPr>
              <a:t>)</a:t>
            </a:r>
            <a:r>
              <a:rPr lang="zh-TW" altLang="en-US" b="1" u="sng" dirty="0" smtClean="0">
                <a:solidFill>
                  <a:srgbClr val="002060"/>
                </a:solidFill>
              </a:rPr>
              <a:t>。</a:t>
            </a:r>
            <a:endParaRPr lang="en-US" altLang="zh-TW" b="1" u="sng" dirty="0" smtClean="0">
              <a:solidFill>
                <a:srgbClr val="002060"/>
              </a:solidFill>
            </a:endParaRPr>
          </a:p>
          <a:p>
            <a:endParaRPr lang="en-US" altLang="zh-TW" b="1" u="sng" dirty="0" smtClean="0">
              <a:solidFill>
                <a:srgbClr val="002060"/>
              </a:solidFill>
            </a:endParaRPr>
          </a:p>
          <a:p>
            <a:r>
              <a:rPr lang="zh-TW" altLang="zh-TW" b="1" u="sng" dirty="0" smtClean="0">
                <a:solidFill>
                  <a:srgbClr val="C00000"/>
                </a:solidFill>
              </a:rPr>
              <a:t>赴美後</a:t>
            </a:r>
            <a:r>
              <a:rPr lang="zh-TW" altLang="zh-TW" b="1" dirty="0" smtClean="0"/>
              <a:t>，曾有一段創作沉寂時期，</a:t>
            </a:r>
            <a:r>
              <a:rPr lang="zh-TW" altLang="zh-TW" b="1" u="sng" dirty="0" smtClean="0">
                <a:solidFill>
                  <a:srgbClr val="C00000"/>
                </a:solidFill>
              </a:rPr>
              <a:t>八○年代重返詩壇，感悟愈深，關懷愈廣，語言收放自如。</a:t>
            </a:r>
            <a:r>
              <a:rPr lang="zh-TW" altLang="zh-TW" b="1" dirty="0" smtClean="0"/>
              <a:t>著有詩集</a:t>
            </a:r>
            <a:r>
              <a:rPr lang="zh-TW" altLang="zh-TW" b="1" u="sng" dirty="0" smtClean="0">
                <a:solidFill>
                  <a:srgbClr val="C00000"/>
                </a:solidFill>
              </a:rPr>
              <a:t>林泠詩集</a:t>
            </a:r>
            <a:r>
              <a:rPr lang="zh-TW" altLang="zh-TW" b="1" dirty="0" smtClean="0"/>
              <a:t>、</a:t>
            </a:r>
            <a:r>
              <a:rPr lang="zh-TW" altLang="zh-TW" b="1" u="sng" dirty="0" smtClean="0">
                <a:solidFill>
                  <a:srgbClr val="C00000"/>
                </a:solidFill>
              </a:rPr>
              <a:t>在植物與幽靈之間</a:t>
            </a:r>
            <a:r>
              <a:rPr lang="zh-TW" altLang="zh-TW" b="1" dirty="0" smtClean="0"/>
              <a:t>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1" name="Rectangle 5"/>
          <p:cNvSpPr>
            <a:spLocks noGrp="1" noChangeArrowheads="1"/>
          </p:cNvSpPr>
          <p:nvPr>
            <p:ph type="title"/>
          </p:nvPr>
        </p:nvSpPr>
        <p:spPr>
          <a:xfrm>
            <a:off x="628650" y="12065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淡出詩壇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823913" y="1306513"/>
            <a:ext cx="8229600" cy="5176837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zh-TW" altLang="en-US" sz="3000" b="1" dirty="0" smtClean="0"/>
              <a:t>臺灣大學化學系畢業後，赴美，進入維吉尼亞大學攻讀，獲博士學位，其間擱筆近十年始復出詩壇（大部分的作品完成於民國四十四年到四十六年，之後在民國五十五年才又有作品）。</a:t>
            </a:r>
          </a:p>
          <a:p>
            <a:pPr>
              <a:spcAft>
                <a:spcPct val="20000"/>
              </a:spcAft>
            </a:pPr>
            <a:r>
              <a:rPr lang="zh-TW" altLang="en-US" sz="3000" b="1" dirty="0" smtClean="0"/>
              <a:t>林泠服務於一家跨國公司，為高級主管，主持藥物合成研究。因為專注投入而事業能成功。她說忙碌就是她多年來未寫詩的主要，也是唯一的原因。</a:t>
            </a:r>
          </a:p>
        </p:txBody>
      </p:sp>
      <p:sp>
        <p:nvSpPr>
          <p:cNvPr id="208899" name="Rectangle 9"/>
          <p:cNvSpPr>
            <a:spLocks noChangeArrowheads="1"/>
          </p:cNvSpPr>
          <p:nvPr/>
        </p:nvSpPr>
        <p:spPr bwMode="auto">
          <a:xfrm>
            <a:off x="569913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7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7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1" grpId="0"/>
      <p:bldP spid="16794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4" name="Rectangle 4"/>
          <p:cNvSpPr>
            <a:spLocks noGrp="1" noChangeArrowheads="1"/>
          </p:cNvSpPr>
          <p:nvPr>
            <p:ph type="title"/>
          </p:nvPr>
        </p:nvSpPr>
        <p:spPr>
          <a:xfrm>
            <a:off x="517525" y="260350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第一本詩集</a:t>
            </a:r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497013"/>
            <a:ext cx="8351837" cy="514985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zh-TW" sz="3600" dirty="0" smtClean="0"/>
              <a:t>	</a:t>
            </a:r>
            <a:r>
              <a:rPr lang="zh-TW" altLang="en-US" sz="3600" dirty="0" smtClean="0"/>
              <a:t>　　</a:t>
            </a:r>
            <a:r>
              <a:rPr lang="zh-TW" altLang="en-US" b="1" dirty="0" smtClean="0"/>
              <a:t>直到民國七十一年，才將修訂過的少作和旅居美國時的作品結集為</a:t>
            </a:r>
            <a:r>
              <a:rPr lang="en-US" altLang="zh-TW" b="1" dirty="0" smtClean="0"/>
              <a:t>《</a:t>
            </a:r>
            <a:r>
              <a:rPr lang="zh-TW" altLang="en-US" b="1" dirty="0" smtClean="0"/>
              <a:t>林泠詩集</a:t>
            </a:r>
            <a:r>
              <a:rPr lang="en-US" altLang="zh-TW" b="1" dirty="0" smtClean="0"/>
              <a:t>》</a:t>
            </a:r>
            <a:r>
              <a:rPr lang="zh-TW" altLang="en-US" b="1" dirty="0" smtClean="0"/>
              <a:t>出版。林泠在專業上交出了一張漂亮的成績單，在職場三十多年，共發表一百多篇科學論文、數部專業著作，擁有七、八十種專利發明，歷任美國化學界資深研發主管，並受聘美國衛生總署為全美醫藥研究方案評審。</a:t>
            </a:r>
          </a:p>
        </p:txBody>
      </p:sp>
      <p:sp>
        <p:nvSpPr>
          <p:cNvPr id="209923" name="Rectangle 8"/>
          <p:cNvSpPr>
            <a:spLocks noChangeArrowheads="1"/>
          </p:cNvSpPr>
          <p:nvPr/>
        </p:nvSpPr>
        <p:spPr bwMode="auto">
          <a:xfrm>
            <a:off x="569913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  <p:pic>
        <p:nvPicPr>
          <p:cNvPr id="209924" name="Picture 20" descr="林泠2"/>
          <p:cNvPicPr>
            <a:picLocks noChangeAspect="1" noChangeArrowheads="1"/>
          </p:cNvPicPr>
          <p:nvPr/>
        </p:nvPicPr>
        <p:blipFill>
          <a:blip r:embed="rId2" cstate="print"/>
          <a:srcRect t="10930"/>
          <a:stretch>
            <a:fillRect/>
          </a:stretch>
        </p:blipFill>
        <p:spPr bwMode="auto">
          <a:xfrm>
            <a:off x="7404100" y="-1588"/>
            <a:ext cx="12128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/>
      <p:bldP spid="16896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>
          <a:xfrm>
            <a:off x="504825" y="176213"/>
            <a:ext cx="8229600" cy="11430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第二本詩集</a:t>
            </a:r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323975"/>
            <a:ext cx="8485187" cy="54498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sz="3300" dirty="0" smtClean="0"/>
              <a:t>	</a:t>
            </a:r>
            <a:r>
              <a:rPr lang="zh-TW" altLang="en-US" dirty="0" smtClean="0"/>
              <a:t>　　</a:t>
            </a:r>
            <a:r>
              <a:rPr lang="zh-TW" altLang="en-US" b="1" dirty="0" smtClean="0"/>
              <a:t>八○年代</a:t>
            </a:r>
            <a:r>
              <a:rPr lang="en-US" altLang="zh-TW" b="1" dirty="0" smtClean="0"/>
              <a:t>〈</a:t>
            </a:r>
            <a:r>
              <a:rPr lang="zh-TW" altLang="en-US" b="1" dirty="0" smtClean="0"/>
              <a:t>非現代的抒情</a:t>
            </a:r>
            <a:r>
              <a:rPr lang="en-US" altLang="zh-TW" b="1" dirty="0" smtClean="0"/>
              <a:t>〉</a:t>
            </a:r>
            <a:br>
              <a:rPr lang="en-US" altLang="zh-TW" b="1" dirty="0" smtClean="0"/>
            </a:br>
            <a:r>
              <a:rPr lang="zh-TW" altLang="en-US" b="1" dirty="0" smtClean="0"/>
              <a:t>一詩開始，林泠的詩有了新的發展。</a:t>
            </a:r>
          </a:p>
          <a:p>
            <a:pPr>
              <a:buFontTx/>
              <a:buNone/>
            </a:pPr>
            <a:r>
              <a:rPr lang="zh-TW" altLang="en-US" b="1" dirty="0" smtClean="0"/>
              <a:t>	　　大部分的人喜愛林泠少作的澄澈透明，彷彿與遠方的自己對話，而林泠後期的詩作展現生命無限探索的磅礴企圖。</a:t>
            </a:r>
            <a:endParaRPr kumimoji="0" lang="zh-TW" altLang="en-US" b="1" dirty="0" smtClean="0"/>
          </a:p>
          <a:p>
            <a:pPr>
              <a:buFontTx/>
              <a:buNone/>
            </a:pPr>
            <a:r>
              <a:rPr lang="zh-TW" altLang="en-US" b="1" dirty="0" smtClean="0"/>
              <a:t>	　　</a:t>
            </a:r>
            <a:r>
              <a:rPr lang="zh-TW" altLang="en-US" b="1" dirty="0" smtClean="0">
                <a:solidFill>
                  <a:srgbClr val="7030A0"/>
                </a:solidFill>
              </a:rPr>
              <a:t>民國九十二年出版的</a:t>
            </a:r>
            <a:r>
              <a:rPr lang="en-US" altLang="zh-TW" b="1" dirty="0" smtClean="0">
                <a:solidFill>
                  <a:srgbClr val="7030A0"/>
                </a:solidFill>
              </a:rPr>
              <a:t>《</a:t>
            </a:r>
            <a:r>
              <a:rPr lang="zh-TW" altLang="en-US" b="1" dirty="0" smtClean="0">
                <a:solidFill>
                  <a:srgbClr val="7030A0"/>
                </a:solidFill>
              </a:rPr>
              <a:t>在植物與幽靈之間</a:t>
            </a:r>
            <a:r>
              <a:rPr lang="en-US" altLang="zh-TW" b="1" dirty="0" smtClean="0">
                <a:solidFill>
                  <a:srgbClr val="7030A0"/>
                </a:solidFill>
              </a:rPr>
              <a:t>》</a:t>
            </a:r>
            <a:r>
              <a:rPr lang="zh-TW" altLang="en-US" b="1" dirty="0" smtClean="0">
                <a:solidFill>
                  <a:srgbClr val="7030A0"/>
                </a:solidFill>
              </a:rPr>
              <a:t>，期待詩藝更上一層樓：「循著一貫</a:t>
            </a:r>
            <a:r>
              <a:rPr lang="en-US" altLang="zh-TW" b="1" dirty="0" smtClean="0">
                <a:solidFill>
                  <a:srgbClr val="7030A0"/>
                </a:solidFill>
              </a:rPr>
              <a:t>『</a:t>
            </a:r>
            <a:r>
              <a:rPr lang="zh-TW" altLang="en-US" b="1" dirty="0" smtClean="0">
                <a:solidFill>
                  <a:srgbClr val="7030A0"/>
                </a:solidFill>
              </a:rPr>
              <a:t>篇章重於字句</a:t>
            </a:r>
            <a:r>
              <a:rPr lang="en-US" altLang="zh-TW" b="1" dirty="0" smtClean="0">
                <a:solidFill>
                  <a:srgbClr val="7030A0"/>
                </a:solidFill>
              </a:rPr>
              <a:t>』</a:t>
            </a:r>
            <a:r>
              <a:rPr lang="zh-TW" altLang="en-US" b="1" dirty="0" smtClean="0">
                <a:solidFill>
                  <a:srgbClr val="7030A0"/>
                </a:solidFill>
              </a:rPr>
              <a:t>底美學準則，我樂意拋棄了僅剩的裝飾音，以及所謂的甜意，企求換取更高度的透明和可塑性。」 </a:t>
            </a:r>
          </a:p>
        </p:txBody>
      </p:sp>
      <p:sp>
        <p:nvSpPr>
          <p:cNvPr id="210947" name="Rectangle 8"/>
          <p:cNvSpPr>
            <a:spLocks noChangeArrowheads="1"/>
          </p:cNvSpPr>
          <p:nvPr/>
        </p:nvSpPr>
        <p:spPr bwMode="auto">
          <a:xfrm>
            <a:off x="569913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  <p:pic>
        <p:nvPicPr>
          <p:cNvPr id="210948" name="Picture 23" descr="林泠2"/>
          <p:cNvPicPr>
            <a:picLocks noChangeAspect="1" noChangeArrowheads="1"/>
          </p:cNvPicPr>
          <p:nvPr/>
        </p:nvPicPr>
        <p:blipFill>
          <a:blip r:embed="rId2" cstate="print"/>
          <a:srcRect t="10930"/>
          <a:stretch>
            <a:fillRect/>
          </a:stretch>
        </p:blipFill>
        <p:spPr bwMode="auto">
          <a:xfrm>
            <a:off x="7404100" y="0"/>
            <a:ext cx="12128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/>
      <p:bldP spid="17101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079500"/>
          </a:xfrm>
        </p:spPr>
        <p:txBody>
          <a:bodyPr/>
          <a:lstStyle/>
          <a:p>
            <a:r>
              <a:rPr lang="zh-TW" altLang="en-US" sz="6000" dirty="0" smtClean="0">
                <a:ln w="15875" cmpd="sng">
                  <a:noFill/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林泠的自我期許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998538"/>
            <a:ext cx="7775575" cy="5713412"/>
          </a:xfrm>
        </p:spPr>
        <p:txBody>
          <a:bodyPr/>
          <a:lstStyle/>
          <a:p>
            <a:pPr>
              <a:spcAft>
                <a:spcPct val="20000"/>
              </a:spcAft>
              <a:buFontTx/>
              <a:buNone/>
            </a:pPr>
            <a:r>
              <a:rPr lang="en-US" altLang="zh-TW" sz="2800" dirty="0" smtClean="0"/>
              <a:t>	</a:t>
            </a:r>
            <a:r>
              <a:rPr lang="zh-TW" altLang="en-US" b="1" dirty="0" smtClean="0"/>
              <a:t>林泠有一首詩名為「紫色與紫色的」，透露她的內在性格與創作期許：</a:t>
            </a:r>
            <a:endParaRPr lang="zh-TW" altLang="en-US" sz="800" b="1" dirty="0" smtClean="0"/>
          </a:p>
          <a:p>
            <a:pPr>
              <a:spcAft>
                <a:spcPct val="20000"/>
              </a:spcAft>
              <a:buFontTx/>
              <a:buNone/>
            </a:pPr>
            <a:r>
              <a:rPr lang="zh-TW" altLang="en-US" b="1" dirty="0" smtClean="0">
                <a:solidFill>
                  <a:srgbClr val="3F007E"/>
                </a:solidFill>
              </a:rPr>
              <a:t>		淺淺的憂鬱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淺淺的激動與寧靜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如同我，在五月，五月的一個清晨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將楓葉的紅與海洋的藍聯想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你曾見過它的形體麼？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那延伸於墻外的牽牛花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像我的詩篇一樣，野生而不羈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而你，你曾聽過它的聲音麼？</a:t>
            </a:r>
            <a:br>
              <a:rPr lang="zh-TW" altLang="en-US" b="1" dirty="0" smtClean="0">
                <a:solidFill>
                  <a:srgbClr val="3F007E"/>
                </a:solidFill>
              </a:rPr>
            </a:br>
            <a:r>
              <a:rPr lang="zh-TW" altLang="en-US" b="1" dirty="0" smtClean="0">
                <a:solidFill>
                  <a:srgbClr val="3F007E"/>
                </a:solidFill>
              </a:rPr>
              <a:t>	</a:t>
            </a:r>
            <a:r>
              <a:rPr lang="zh-TW" altLang="en-US" b="1" u="sng" dirty="0" smtClean="0">
                <a:solidFill>
                  <a:srgbClr val="3F007E"/>
                </a:solidFill>
              </a:rPr>
              <a:t>在氾濫的無定河邊，水流泠泠</a:t>
            </a:r>
            <a:r>
              <a:rPr lang="en-US" altLang="zh-TW" b="1" u="sng" dirty="0" smtClean="0">
                <a:solidFill>
                  <a:srgbClr val="3F007E"/>
                </a:solidFill>
              </a:rPr>
              <a:t>……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/>
      <p:bldP spid="1884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3125" y="80963"/>
            <a:ext cx="8135938" cy="6729412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zh-TW" altLang="en-US" b="1" dirty="0" smtClean="0"/>
              <a:t>作者不僅以春夏交接的五月形容</a:t>
            </a:r>
            <a:r>
              <a:rPr lang="en-US" altLang="zh-TW" b="1" dirty="0" smtClean="0"/>
              <a:t>〈</a:t>
            </a:r>
            <a:r>
              <a:rPr lang="zh-TW" altLang="en-US" b="1" dirty="0" smtClean="0"/>
              <a:t>不繫之舟</a:t>
            </a:r>
            <a:r>
              <a:rPr lang="en-US" altLang="zh-TW" b="1" dirty="0" smtClean="0"/>
              <a:t>〉</a:t>
            </a:r>
            <a:r>
              <a:rPr lang="zh-TW" altLang="en-US" b="1" dirty="0" smtClean="0"/>
              <a:t>裡的特別時刻，</a:t>
            </a:r>
            <a:r>
              <a:rPr lang="zh-TW" altLang="en-US" b="1" dirty="0" smtClean="0">
                <a:solidFill>
                  <a:srgbClr val="7030A0"/>
                </a:solidFill>
              </a:rPr>
              <a:t>此詩也用以形容自己融合憂鬱、激動、寧靜等分歧元素的內在性格。</a:t>
            </a:r>
          </a:p>
          <a:p>
            <a:pPr>
              <a:spcAft>
                <a:spcPct val="20000"/>
              </a:spcAft>
            </a:pPr>
            <a:r>
              <a:rPr lang="zh-TW" altLang="en-US" b="1" dirty="0" smtClean="0"/>
              <a:t>詩中更明白指出「我的詩篇」是「野生不羈」，不願受拘束的「延伸」、「氾濫」、「無定」，詩的聲音是「泠泠」（可形容水流清脆激越的聲音）。</a:t>
            </a:r>
          </a:p>
          <a:p>
            <a:pPr>
              <a:spcAft>
                <a:spcPct val="20000"/>
              </a:spcAft>
            </a:pPr>
            <a:r>
              <a:rPr lang="zh-TW" altLang="en-US" b="1" dirty="0" smtClean="0">
                <a:solidFill>
                  <a:srgbClr val="7030A0"/>
                </a:solidFill>
              </a:rPr>
              <a:t>這些形容皆呼應</a:t>
            </a:r>
            <a:r>
              <a:rPr lang="en-US" altLang="zh-TW" b="1" dirty="0" smtClean="0">
                <a:solidFill>
                  <a:srgbClr val="7030A0"/>
                </a:solidFill>
              </a:rPr>
              <a:t>〈</a:t>
            </a:r>
            <a:r>
              <a:rPr lang="zh-TW" altLang="en-US" b="1" dirty="0" smtClean="0">
                <a:solidFill>
                  <a:srgbClr val="7030A0"/>
                </a:solidFill>
              </a:rPr>
              <a:t>不繫之舟</a:t>
            </a:r>
            <a:r>
              <a:rPr lang="en-US" altLang="zh-TW" b="1" dirty="0" smtClean="0">
                <a:solidFill>
                  <a:srgbClr val="7030A0"/>
                </a:solidFill>
              </a:rPr>
              <a:t>〉</a:t>
            </a:r>
            <a:r>
              <a:rPr lang="zh-TW" altLang="en-US" b="1" dirty="0" smtClean="0">
                <a:solidFill>
                  <a:srgbClr val="7030A0"/>
                </a:solidFill>
              </a:rPr>
              <a:t>裡所嚮往的生命情境，或許與作者取筆名為「泠」有關，希望寫自己的詩如泠泠水流般，清脆激越。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行雲流水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行雲流水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300000"/>
              </a:schemeClr>
            </a:gs>
            <a:gs pos="72000">
              <a:schemeClr val="phClr">
                <a:tint val="100000"/>
                <a:shade val="100000"/>
                <a:hueMod val="100000"/>
                <a:satMod val="100000"/>
              </a:schemeClr>
            </a:gs>
            <a:gs pos="81000">
              <a:schemeClr val="phClr">
                <a:tint val="98000"/>
                <a:shade val="100000"/>
                <a:hueMod val="100000"/>
                <a:satMod val="15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39000"/>
                <a:hueMod val="100000"/>
                <a:satMod val="150000"/>
              </a:schemeClr>
              <a:schemeClr val="phClr">
                <a:tint val="90000"/>
                <a:shade val="100000"/>
                <a:hueMod val="100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行雲流水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行雲流水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300000"/>
              </a:schemeClr>
            </a:gs>
            <a:gs pos="72000">
              <a:schemeClr val="phClr">
                <a:tint val="100000"/>
                <a:shade val="100000"/>
                <a:hueMod val="100000"/>
                <a:satMod val="100000"/>
              </a:schemeClr>
            </a:gs>
            <a:gs pos="81000">
              <a:schemeClr val="phClr">
                <a:tint val="98000"/>
                <a:shade val="100000"/>
                <a:hueMod val="100000"/>
                <a:satMod val="15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39000"/>
                <a:hueMod val="100000"/>
                <a:satMod val="150000"/>
              </a:schemeClr>
              <a:schemeClr val="phClr">
                <a:tint val="90000"/>
                <a:shade val="100000"/>
                <a:hueMod val="100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862</Words>
  <Application>Microsoft Office PowerPoint</Application>
  <PresentationFormat>如螢幕大小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14</vt:i4>
      </vt:variant>
    </vt:vector>
  </HeadingPairs>
  <TitlesOfParts>
    <vt:vector size="16" baseType="lpstr">
      <vt:lpstr>行雲流水</vt:lpstr>
      <vt:lpstr>1_行雲流水</vt:lpstr>
      <vt:lpstr>不繫之舟    林泠 </vt:lpstr>
      <vt:lpstr>出處</vt:lpstr>
      <vt:lpstr>題意</vt:lpstr>
      <vt:lpstr>寫作背景</vt:lpstr>
      <vt:lpstr>作家身影</vt:lpstr>
      <vt:lpstr>投影片 6</vt:lpstr>
      <vt:lpstr>詩人的誕生</vt:lpstr>
      <vt:lpstr>早慧的作家</vt:lpstr>
      <vt:lpstr>投影片 9</vt:lpstr>
      <vt:lpstr>淡出詩壇</vt:lpstr>
      <vt:lpstr>第一本詩集</vt:lpstr>
      <vt:lpstr>第二本詩集</vt:lpstr>
      <vt:lpstr>林泠的自我期許</vt:lpstr>
      <vt:lpstr>投影片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不繫之舟    林泠</dc:title>
  <dc:creator>shmily</dc:creator>
  <cp:lastModifiedBy>shmily</cp:lastModifiedBy>
  <cp:revision>6</cp:revision>
  <dcterms:created xsi:type="dcterms:W3CDTF">2012-08-19T08:04:22Z</dcterms:created>
  <dcterms:modified xsi:type="dcterms:W3CDTF">2012-08-21T06:20:50Z</dcterms:modified>
</cp:coreProperties>
</file>