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79" r:id="rId4"/>
    <p:sldId id="259" r:id="rId5"/>
    <p:sldId id="260" r:id="rId6"/>
    <p:sldId id="261" r:id="rId7"/>
    <p:sldId id="263" r:id="rId8"/>
    <p:sldId id="264" r:id="rId9"/>
    <p:sldId id="265" r:id="rId10"/>
    <p:sldId id="281" r:id="rId11"/>
    <p:sldId id="262" r:id="rId12"/>
    <p:sldId id="266" r:id="rId13"/>
    <p:sldId id="267" r:id="rId14"/>
    <p:sldId id="282" r:id="rId15"/>
    <p:sldId id="283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0" r:id="rId2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標題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7" name="直線接點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2" name="內容版面配置區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4" name="內容版面配置區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內容版面配置區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B22F80-8328-4606-A0E9-8D79CDCEDB30}" type="datetimeFigureOut">
              <a:rPr lang="zh-TW" altLang="en-US" smtClean="0"/>
              <a:pPr/>
              <a:t>2012/8/19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417FE7B-13AA-47A9-92D5-7405DFF7F3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wretch.cc/album/show.php?i=Wayfarer12&amp;b=1&amp;f=1139820024&amp;p=24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1341438" y="2663825"/>
            <a:ext cx="4330700" cy="3324225"/>
          </a:xfrm>
        </p:spPr>
        <p:txBody>
          <a:bodyPr/>
          <a:lstStyle/>
          <a:p>
            <a:pPr>
              <a:spcAft>
                <a:spcPct val="20000"/>
              </a:spcAft>
              <a:buFontTx/>
              <a:buNone/>
            </a:pPr>
            <a:r>
              <a:rPr lang="zh-TW" altLang="en-US" sz="4000" b="1" dirty="0" smtClean="0">
                <a:solidFill>
                  <a:schemeClr val="accent2"/>
                </a:solidFill>
              </a:rPr>
              <a:t>剎那</a:t>
            </a:r>
            <a:r>
              <a:rPr lang="zh-TW" altLang="en-US" b="1" dirty="0" smtClean="0">
                <a:solidFill>
                  <a:schemeClr val="accent2"/>
                </a:solidFill>
              </a:rPr>
              <a:t/>
            </a:r>
            <a:br>
              <a:rPr lang="zh-TW" altLang="en-US" b="1" dirty="0" smtClean="0">
                <a:solidFill>
                  <a:schemeClr val="accent2"/>
                </a:solidFill>
              </a:rPr>
            </a:br>
            <a:r>
              <a:rPr lang="zh-TW" altLang="en-US" b="1" dirty="0" smtClean="0">
                <a:solidFill>
                  <a:schemeClr val="accent2"/>
                </a:solidFill>
              </a:rPr>
              <a:t>		</a:t>
            </a:r>
            <a:r>
              <a:rPr lang="zh-TW" altLang="en-US" sz="3400" b="1" dirty="0" smtClean="0"/>
              <a:t>周夢蝶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5" y="863600"/>
            <a:ext cx="3154363" cy="1354138"/>
          </a:xfrm>
        </p:spPr>
        <p:txBody>
          <a:bodyPr/>
          <a:lstStyle/>
          <a:p>
            <a:pPr algn="l"/>
            <a:r>
              <a:rPr lang="zh-TW" altLang="en-US" sz="7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新詩選</a:t>
            </a:r>
          </a:p>
        </p:txBody>
      </p:sp>
      <p:pic>
        <p:nvPicPr>
          <p:cNvPr id="158723" name="Picture 8" descr="30726185487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620688"/>
            <a:ext cx="435610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4" name="Rectangle 9"/>
          <p:cNvSpPr>
            <a:spLocks noChangeArrowheads="1"/>
          </p:cNvSpPr>
          <p:nvPr/>
        </p:nvSpPr>
        <p:spPr bwMode="auto">
          <a:xfrm>
            <a:off x="4867275" y="5820054"/>
            <a:ext cx="41751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200" b="1" dirty="0">
                <a:solidFill>
                  <a:schemeClr val="accent2"/>
                </a:solidFill>
                <a:latin typeface="Arial" charset="0"/>
              </a:rPr>
              <a:t>席德進油畫名作，描繪周夢蝶，作於一九七二年。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Rectangle 6"/>
          <p:cNvSpPr>
            <a:spLocks noGrp="1" noChangeArrowheads="1"/>
          </p:cNvSpPr>
          <p:nvPr>
            <p:ph type="title"/>
          </p:nvPr>
        </p:nvSpPr>
        <p:spPr>
          <a:xfrm>
            <a:off x="611560" y="198438"/>
            <a:ext cx="8121278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剎那	     周夢蝶</a:t>
            </a:r>
          </a:p>
        </p:txBody>
      </p:sp>
      <p:sp>
        <p:nvSpPr>
          <p:cNvPr id="162818" name="Rectangle 18"/>
          <p:cNvSpPr>
            <a:spLocks noChangeArrowheads="1"/>
          </p:cNvSpPr>
          <p:nvPr/>
        </p:nvSpPr>
        <p:spPr bwMode="auto">
          <a:xfrm>
            <a:off x="4643438" y="6279072"/>
            <a:ext cx="3621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TW" altLang="en-US" sz="2400" b="1" dirty="0">
                <a:latin typeface="Arial" charset="0"/>
              </a:rPr>
              <a:t>周夢蝶攝於五十三歲生日 </a:t>
            </a:r>
          </a:p>
        </p:txBody>
      </p:sp>
      <p:pic>
        <p:nvPicPr>
          <p:cNvPr id="162819" name="Picture 19" descr="0011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5076056" y="1196752"/>
            <a:ext cx="345598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0" name="Picture 17" descr="0001"/>
          <p:cNvPicPr>
            <a:picLocks noChangeAspect="1" noChangeArrowheads="1"/>
          </p:cNvPicPr>
          <p:nvPr/>
        </p:nvPicPr>
        <p:blipFill>
          <a:blip r:embed="rId3" cstate="print">
            <a:lum bright="12000" contrast="6000"/>
          </a:blip>
          <a:srcRect/>
          <a:stretch>
            <a:fillRect/>
          </a:stretch>
        </p:blipFill>
        <p:spPr bwMode="auto">
          <a:xfrm>
            <a:off x="4139952" y="3356992"/>
            <a:ext cx="44831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1" name="Picture 21" descr="0010"/>
          <p:cNvPicPr>
            <a:picLocks noChangeAspect="1" noChangeArrowheads="1"/>
          </p:cNvPicPr>
          <p:nvPr/>
        </p:nvPicPr>
        <p:blipFill>
          <a:blip r:embed="rId4" cstate="print">
            <a:lum bright="6000" contrast="12000"/>
          </a:blip>
          <a:srcRect/>
          <a:stretch>
            <a:fillRect/>
          </a:stretch>
        </p:blipFill>
        <p:spPr bwMode="auto">
          <a:xfrm>
            <a:off x="971600" y="1268760"/>
            <a:ext cx="3537963" cy="521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873125" y="1123950"/>
            <a:ext cx="8193088" cy="5616575"/>
          </a:xfrm>
        </p:spPr>
        <p:txBody>
          <a:bodyPr>
            <a:normAutofit lnSpcReduction="10000"/>
          </a:bodyPr>
          <a:lstStyle/>
          <a:p>
            <a:pPr>
              <a:spcAft>
                <a:spcPct val="20000"/>
              </a:spcAft>
            </a:pPr>
            <a:r>
              <a:rPr lang="zh-TW" altLang="en-US" sz="3400" dirty="0" smtClean="0"/>
              <a:t>莊周在夢中化為蝴蝶，在天地間遨遊，不知莊周是誰。醒來，發覺自己仍是莊周，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後以「莊周夢蝶」比喻人生變幻無常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。</a:t>
            </a:r>
            <a:r>
              <a:rPr lang="en-US" altLang="zh-TW" sz="3400" b="1" u="sng" dirty="0" smtClean="0">
                <a:solidFill>
                  <a:srgbClr val="C00000"/>
                </a:solidFill>
              </a:rPr>
              <a:t>(p.13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筆記</a:t>
            </a:r>
            <a:r>
              <a:rPr lang="en-US" altLang="zh-TW" sz="3400" b="1" u="sng" dirty="0" smtClean="0">
                <a:solidFill>
                  <a:srgbClr val="C00000"/>
                </a:solidFill>
              </a:rPr>
              <a:t>)</a:t>
            </a:r>
            <a:endParaRPr lang="zh-TW" altLang="en-US" sz="3400" b="1" u="sng" dirty="0" smtClean="0">
              <a:solidFill>
                <a:srgbClr val="C00000"/>
              </a:solidFill>
            </a:endParaRPr>
          </a:p>
          <a:p>
            <a:pPr>
              <a:spcAft>
                <a:spcPct val="20000"/>
              </a:spcAft>
            </a:pPr>
            <a:r>
              <a:rPr lang="zh-TW" altLang="en-US" sz="3400" dirty="0" smtClean="0"/>
              <a:t>此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典出於</a:t>
            </a:r>
            <a:r>
              <a:rPr lang="en-US" altLang="zh-TW" sz="3400" b="1" u="sng" dirty="0" smtClean="0">
                <a:solidFill>
                  <a:srgbClr val="C00000"/>
                </a:solidFill>
              </a:rPr>
              <a:t>《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莊子</a:t>
            </a:r>
            <a:r>
              <a:rPr lang="en-US" altLang="zh-TW" sz="3400" b="1" u="sng" dirty="0" smtClean="0">
                <a:solidFill>
                  <a:srgbClr val="C00000"/>
                </a:solidFill>
              </a:rPr>
              <a:t>‧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齊物論</a:t>
            </a:r>
            <a:r>
              <a:rPr lang="en-US" altLang="zh-TW" sz="3400" b="1" u="sng" dirty="0" smtClean="0">
                <a:solidFill>
                  <a:srgbClr val="C00000"/>
                </a:solidFill>
              </a:rPr>
              <a:t>》(p.13</a:t>
            </a:r>
            <a:r>
              <a:rPr lang="zh-TW" altLang="en-US" sz="3400" b="1" u="sng" dirty="0" smtClean="0">
                <a:solidFill>
                  <a:srgbClr val="C00000"/>
                </a:solidFill>
              </a:rPr>
              <a:t>筆記</a:t>
            </a:r>
            <a:r>
              <a:rPr lang="en-US" altLang="zh-TW" sz="3400" b="1" u="sng" dirty="0" smtClean="0">
                <a:solidFill>
                  <a:srgbClr val="C00000"/>
                </a:solidFill>
              </a:rPr>
              <a:t>)</a:t>
            </a:r>
            <a:r>
              <a:rPr lang="zh-TW" altLang="en-US" sz="3400" dirty="0" smtClean="0"/>
              <a:t>最後</a:t>
            </a:r>
            <a:r>
              <a:rPr lang="zh-TW" altLang="en-US" sz="3400" dirty="0" smtClean="0"/>
              <a:t>的一段：「昔者莊周為胡蝶，栩栩然胡蝶也，自喻適志與！不知周也。俄然覺，則蘧蘧然周也。不知周之夢為胡蝶，胡蝶之夢為周與？周與胡蝶，則必有分矣。此之謂</a:t>
            </a:r>
            <a:r>
              <a:rPr lang="en-US" altLang="zh-TW" sz="3400" dirty="0" smtClean="0"/>
              <a:t>『</a:t>
            </a:r>
            <a:r>
              <a:rPr lang="zh-TW" altLang="en-US" sz="3400" dirty="0" smtClean="0"/>
              <a:t>物化</a:t>
            </a:r>
            <a:r>
              <a:rPr lang="en-US" altLang="zh-TW" sz="3400" dirty="0" smtClean="0"/>
              <a:t>』</a:t>
            </a:r>
            <a:r>
              <a:rPr lang="zh-TW" altLang="en-US" sz="3400" dirty="0" smtClean="0"/>
              <a:t>（指物我界限消解，萬物融化為一）」。 </a:t>
            </a: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筆名「夢蝶」的典故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  <p:bldP spid="614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71688"/>
            <a:ext cx="8229600" cy="720725"/>
          </a:xfrm>
        </p:spPr>
        <p:txBody>
          <a:bodyPr anchor="ctr" anchorCtr="1"/>
          <a:lstStyle/>
          <a:p>
            <a:pPr>
              <a:buFontTx/>
              <a:buNone/>
            </a:pPr>
            <a:r>
              <a:rPr lang="en-US" altLang="zh-TW" sz="3600" dirty="0" smtClean="0"/>
              <a:t>   </a:t>
            </a:r>
            <a:r>
              <a:rPr lang="zh-TW" altLang="en-US" sz="3600" b="1" dirty="0" smtClean="0"/>
              <a:t>本詩選自</a:t>
            </a:r>
            <a:r>
              <a:rPr lang="en-US" altLang="zh-TW" sz="3600" b="1" u="sng" dirty="0" smtClean="0">
                <a:solidFill>
                  <a:srgbClr val="C00000"/>
                </a:solidFill>
              </a:rPr>
              <a:t>《</a:t>
            </a:r>
            <a:r>
              <a:rPr lang="zh-TW" altLang="en-US" sz="3600" b="1" u="sng" dirty="0" smtClean="0">
                <a:solidFill>
                  <a:srgbClr val="C00000"/>
                </a:solidFill>
              </a:rPr>
              <a:t>還魂草</a:t>
            </a:r>
            <a:r>
              <a:rPr lang="en-US" altLang="zh-TW" sz="3600" b="1" u="sng" dirty="0" smtClean="0">
                <a:solidFill>
                  <a:srgbClr val="C00000"/>
                </a:solidFill>
              </a:rPr>
              <a:t>》</a:t>
            </a:r>
            <a:r>
              <a:rPr lang="zh-TW" altLang="en-US" sz="3600" b="1" dirty="0" smtClean="0"/>
              <a:t>。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title"/>
          </p:nvPr>
        </p:nvSpPr>
        <p:spPr>
          <a:xfrm>
            <a:off x="1978025" y="149225"/>
            <a:ext cx="5194300" cy="1143000"/>
          </a:xfrm>
        </p:spPr>
        <p:txBody>
          <a:bodyPr/>
          <a:lstStyle/>
          <a:p>
            <a:r>
              <a:rPr lang="en-US" altLang="zh-TW" sz="6000" dirty="0" smtClean="0">
                <a:solidFill>
                  <a:schemeClr val="accent2"/>
                </a:solidFill>
              </a:rPr>
              <a:t> </a:t>
            </a:r>
            <a:r>
              <a:rPr lang="zh-TW" altLang="en-US" sz="6000" b="1" u="sng" dirty="0" smtClean="0">
                <a:solidFill>
                  <a:schemeClr val="accent2"/>
                </a:solidFill>
              </a:rPr>
              <a:t>題解</a:t>
            </a:r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3529013" y="2603500"/>
            <a:ext cx="20272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/>
            <a:r>
              <a:rPr lang="zh-TW" altLang="en-US" sz="3600" b="1" dirty="0">
                <a:solidFill>
                  <a:schemeClr val="accent2"/>
                </a:solidFill>
              </a:rPr>
              <a:t>背景</a:t>
            </a: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430213" y="3651250"/>
            <a:ext cx="8294687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altLang="zh-TW" sz="3600" dirty="0"/>
              <a:t>	</a:t>
            </a:r>
            <a:r>
              <a:rPr lang="zh-TW" altLang="en-US" sz="3600" dirty="0"/>
              <a:t>　　</a:t>
            </a:r>
            <a:r>
              <a:rPr lang="zh-TW" altLang="en-US" sz="3600" b="1" dirty="0"/>
              <a:t>作者在這本詩集的寫作時期 ，單純的賣書、談詩、讀</a:t>
            </a:r>
            <a:r>
              <a:rPr lang="en-US" altLang="zh-TW" sz="3600" b="1" u="sng" dirty="0">
                <a:solidFill>
                  <a:srgbClr val="C00000"/>
                </a:solidFill>
              </a:rPr>
              <a:t>《</a:t>
            </a:r>
            <a:r>
              <a:rPr lang="zh-TW" altLang="en-US" sz="3600" b="1" u="sng" dirty="0">
                <a:solidFill>
                  <a:srgbClr val="C00000"/>
                </a:solidFill>
              </a:rPr>
              <a:t>莊子</a:t>
            </a:r>
            <a:r>
              <a:rPr lang="en-US" altLang="zh-TW" sz="3600" b="1" u="sng" dirty="0">
                <a:solidFill>
                  <a:srgbClr val="C00000"/>
                </a:solidFill>
              </a:rPr>
              <a:t>》</a:t>
            </a:r>
            <a:r>
              <a:rPr lang="zh-TW" altLang="en-US" sz="3600" b="1" dirty="0"/>
              <a:t>和</a:t>
            </a:r>
            <a:r>
              <a:rPr lang="en-US" altLang="zh-TW" sz="3600" b="1" u="sng" dirty="0">
                <a:solidFill>
                  <a:srgbClr val="C00000"/>
                </a:solidFill>
              </a:rPr>
              <a:t>《</a:t>
            </a:r>
            <a:r>
              <a:rPr lang="zh-TW" altLang="en-US" sz="3600" b="1" u="sng" dirty="0">
                <a:solidFill>
                  <a:srgbClr val="C00000"/>
                </a:solidFill>
              </a:rPr>
              <a:t>佛經</a:t>
            </a:r>
            <a:r>
              <a:rPr lang="en-US" altLang="zh-TW" sz="3600" b="1" u="sng" dirty="0">
                <a:solidFill>
                  <a:srgbClr val="C00000"/>
                </a:solidFill>
              </a:rPr>
              <a:t>》</a:t>
            </a:r>
            <a:r>
              <a:rPr lang="zh-TW" altLang="en-US" sz="3600" b="1" dirty="0"/>
              <a:t>等書，經濟狀況雖然困頓，精神生活卻非常富足，詩中經常閃爍其生命哲思。</a:t>
            </a: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3581400" y="1089025"/>
            <a:ext cx="2027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/>
            <a:r>
              <a:rPr lang="zh-TW" altLang="en-US" sz="3600" b="1" dirty="0">
                <a:solidFill>
                  <a:schemeClr val="accent2"/>
                </a:solidFill>
              </a:rPr>
              <a:t>出處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42001" grpId="0"/>
      <p:bldP spid="42002" grpId="0"/>
      <p:bldP spid="42003" grpId="0"/>
      <p:bldP spid="420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773238"/>
            <a:ext cx="4475162" cy="357981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Aft>
                <a:spcPct val="20000"/>
              </a:spcAft>
              <a:buFontTx/>
              <a:buNone/>
            </a:pPr>
            <a:r>
              <a:rPr lang="zh-TW" altLang="en-US" sz="3600" dirty="0" smtClean="0"/>
              <a:t>　　</a:t>
            </a:r>
            <a:r>
              <a:rPr lang="en-US" altLang="zh-TW" sz="3600" b="1" dirty="0" smtClean="0">
                <a:solidFill>
                  <a:srgbClr val="FFC000"/>
                </a:solidFill>
              </a:rPr>
              <a:t>《</a:t>
            </a:r>
            <a:r>
              <a:rPr lang="zh-TW" altLang="en-US" sz="3600" b="1" dirty="0" smtClean="0">
                <a:solidFill>
                  <a:srgbClr val="FFC000"/>
                </a:solidFill>
              </a:rPr>
              <a:t>還魂草</a:t>
            </a:r>
            <a:r>
              <a:rPr lang="en-US" altLang="zh-TW" sz="3600" b="1" dirty="0" smtClean="0">
                <a:solidFill>
                  <a:srgbClr val="FFC000"/>
                </a:solidFill>
              </a:rPr>
              <a:t>》</a:t>
            </a:r>
            <a:r>
              <a:rPr lang="zh-TW" altLang="en-US" sz="3600" b="1" dirty="0" smtClean="0"/>
              <a:t>詩集首頁引</a:t>
            </a:r>
            <a:r>
              <a:rPr lang="zh-TW" altLang="en-US" sz="3600" b="1" dirty="0" smtClean="0">
                <a:solidFill>
                  <a:srgbClr val="FFC000"/>
                </a:solidFill>
              </a:rPr>
              <a:t>張愛玲</a:t>
            </a:r>
            <a:r>
              <a:rPr lang="zh-TW" altLang="en-US" sz="3600" b="1" dirty="0" smtClean="0"/>
              <a:t>的句子：</a:t>
            </a:r>
            <a:r>
              <a:rPr lang="en-US" altLang="zh-TW" sz="3600" b="1" u="sng" dirty="0" smtClean="0">
                <a:solidFill>
                  <a:srgbClr val="002060"/>
                </a:solidFill>
              </a:rPr>
              <a:t>『</a:t>
            </a:r>
            <a:r>
              <a:rPr lang="zh-TW" altLang="en-US" sz="3600" b="1" u="sng" dirty="0" smtClean="0">
                <a:solidFill>
                  <a:srgbClr val="002060"/>
                </a:solidFill>
              </a:rPr>
              <a:t>每一隻蝴蝶，都是一朵花底鬼魂，</a:t>
            </a:r>
            <a:r>
              <a:rPr lang="zh-TW" altLang="en-US" sz="3600" b="1" u="sng" dirty="0" smtClean="0">
                <a:solidFill>
                  <a:srgbClr val="002060"/>
                </a:solidFill>
              </a:rPr>
              <a:t>回來尋訪</a:t>
            </a:r>
            <a:r>
              <a:rPr lang="zh-TW" altLang="en-US" sz="3600" b="1" u="sng" dirty="0" smtClean="0">
                <a:solidFill>
                  <a:srgbClr val="002060"/>
                </a:solidFill>
              </a:rPr>
              <a:t>它自己</a:t>
            </a:r>
            <a:r>
              <a:rPr lang="en-US" altLang="zh-TW" sz="3600" b="1" u="sng" dirty="0" smtClean="0">
                <a:solidFill>
                  <a:srgbClr val="002060"/>
                </a:solidFill>
              </a:rPr>
              <a:t>』</a:t>
            </a:r>
            <a:r>
              <a:rPr lang="zh-TW" altLang="en-US" sz="3600" b="1" u="sng" dirty="0" smtClean="0">
                <a:solidFill>
                  <a:srgbClr val="002060"/>
                </a:solidFill>
              </a:rPr>
              <a:t>。</a:t>
            </a:r>
            <a:r>
              <a:rPr lang="en-US" altLang="zh-TW" sz="3600" b="1" u="sng" dirty="0" smtClean="0">
                <a:solidFill>
                  <a:srgbClr val="002060"/>
                </a:solidFill>
              </a:rPr>
              <a:t>(p.12</a:t>
            </a:r>
            <a:r>
              <a:rPr lang="zh-TW" altLang="en-US" sz="3600" b="1" u="sng" dirty="0" smtClean="0">
                <a:solidFill>
                  <a:srgbClr val="002060"/>
                </a:solidFill>
              </a:rPr>
              <a:t>筆記</a:t>
            </a:r>
            <a:r>
              <a:rPr lang="en-US" altLang="zh-TW" sz="3600" b="1" u="sng" dirty="0" smtClean="0">
                <a:solidFill>
                  <a:srgbClr val="002060"/>
                </a:solidFill>
              </a:rPr>
              <a:t>)</a:t>
            </a:r>
            <a:endParaRPr lang="zh-TW" altLang="en-US" sz="3600" b="1" u="sng" dirty="0" smtClean="0">
              <a:solidFill>
                <a:srgbClr val="002060"/>
              </a:solidFill>
            </a:endParaRPr>
          </a:p>
        </p:txBody>
      </p:sp>
      <p:pic>
        <p:nvPicPr>
          <p:cNvPr id="166914" name="Picture 4" descr="s0212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25" y="1225550"/>
            <a:ext cx="3468688" cy="46259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150938"/>
            <a:ext cx="8397875" cy="554513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ct val="20000"/>
              </a:spcAft>
              <a:buFontTx/>
              <a:buNone/>
              <a:defRPr/>
            </a:pPr>
            <a:r>
              <a:rPr lang="en-US" altLang="zh-TW" sz="3400" dirty="0"/>
              <a:t>	</a:t>
            </a:r>
            <a:r>
              <a:rPr lang="zh-TW" altLang="en-US" sz="3400" dirty="0"/>
              <a:t>　　剎那，為梵語的譯音，用來</a:t>
            </a:r>
            <a:r>
              <a:rPr lang="zh-TW" altLang="en-US" sz="3400" b="1" u="sng" dirty="0">
                <a:solidFill>
                  <a:srgbClr val="C00000"/>
                </a:solidFill>
              </a:rPr>
              <a:t>表示時間的短暫，在詩中指「現在」這個時間點，相對於永恆，剎那稍縱即逝，確實非常短暫。</a:t>
            </a:r>
            <a:r>
              <a:rPr lang="zh-TW" altLang="en-US" sz="3400" dirty="0"/>
              <a:t>作者在這首詩中，就時空觀點上，設定奇特的對比：</a:t>
            </a:r>
            <a:r>
              <a:rPr lang="zh-TW" altLang="en-US" sz="3400" b="1" u="sng" dirty="0">
                <a:solidFill>
                  <a:srgbClr val="C00000"/>
                </a:solidFill>
              </a:rPr>
              <a:t>剎那竟可停駐成永恆，個體竟能將地球放入胸懷。這樣的</a:t>
            </a:r>
            <a:r>
              <a:rPr lang="zh-TW" altLang="en-US" sz="3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小大之辨，來自人心的一種情感</a:t>
            </a:r>
            <a:r>
              <a:rPr lang="en-US" altLang="zh-TW" sz="3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—</a:t>
            </a:r>
            <a:r>
              <a:rPr lang="zh-TW" altLang="en-US" sz="3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「愛」，「愛」可破除一切束縛</a:t>
            </a:r>
            <a:r>
              <a:rPr lang="zh-TW" altLang="en-US" sz="3400" b="1" u="sng" dirty="0">
                <a:solidFill>
                  <a:srgbClr val="C00000"/>
                </a:solidFill>
              </a:rPr>
              <a:t>。</a:t>
            </a:r>
            <a:r>
              <a:rPr lang="zh-TW" altLang="en-US" sz="3400" dirty="0"/>
              <a:t>詩的語言簡單清晰，卻充滿哲思。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136525"/>
            <a:ext cx="8229600" cy="1009650"/>
          </a:xfrm>
        </p:spPr>
        <p:txBody>
          <a:bodyPr/>
          <a:lstStyle/>
          <a:p>
            <a:r>
              <a:rPr lang="zh-TW" altLang="en-US" sz="6000" b="1" u="sng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題意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  <p:bldP spid="768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674688" y="1120775"/>
            <a:ext cx="8229600" cy="56261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TW" sz="3600" dirty="0" smtClean="0"/>
              <a:t>	</a:t>
            </a:r>
            <a:r>
              <a:rPr lang="zh-TW" altLang="en-US" sz="3600" dirty="0" smtClean="0"/>
              <a:t>　　</a:t>
            </a:r>
            <a:r>
              <a:rPr lang="zh-TW" altLang="en-US" sz="3200" dirty="0" smtClean="0"/>
              <a:t>周夢蝶，本名周起述，河南省淅川縣</a:t>
            </a:r>
            <a:endParaRPr lang="en-US" altLang="zh-TW" sz="32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3200" dirty="0" smtClean="0"/>
              <a:t>人，民國十年生。師範學校肄業，曾擔任圖</a:t>
            </a:r>
            <a:endParaRPr lang="en-US" altLang="zh-TW" sz="32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3200" dirty="0" smtClean="0"/>
              <a:t>書管理員、小學教員等</a:t>
            </a:r>
            <a:endParaRPr lang="en-US" altLang="zh-TW" sz="32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3200" dirty="0" smtClean="0"/>
              <a:t>工作。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3200" dirty="0" smtClean="0"/>
              <a:t>	　　來臺後，</a:t>
            </a:r>
            <a:r>
              <a:rPr lang="zh-TW" altLang="en-US" sz="3200" b="1" u="sng" dirty="0" smtClean="0">
                <a:solidFill>
                  <a:srgbClr val="C00000"/>
                </a:solidFill>
              </a:rPr>
              <a:t>民國四</a:t>
            </a:r>
            <a:br>
              <a:rPr lang="zh-TW" altLang="en-US" sz="3200" b="1" u="sng" dirty="0" smtClean="0">
                <a:solidFill>
                  <a:srgbClr val="C00000"/>
                </a:solidFill>
              </a:rPr>
            </a:br>
            <a:r>
              <a:rPr lang="zh-TW" altLang="en-US" sz="3200" b="1" u="sng" dirty="0" smtClean="0">
                <a:solidFill>
                  <a:srgbClr val="C00000"/>
                </a:solidFill>
              </a:rPr>
              <a:t>十八年開始於臺北市</a:t>
            </a:r>
            <a:br>
              <a:rPr lang="zh-TW" altLang="en-US" sz="3200" b="1" u="sng" dirty="0" smtClean="0">
                <a:solidFill>
                  <a:srgbClr val="C00000"/>
                </a:solidFill>
              </a:rPr>
            </a:br>
            <a:r>
              <a:rPr lang="zh-TW" altLang="en-US" sz="3200" b="1" u="sng" dirty="0" smtClean="0">
                <a:solidFill>
                  <a:srgbClr val="C00000"/>
                </a:solidFill>
              </a:rPr>
              <a:t>武昌街擺書攤維生，</a:t>
            </a:r>
            <a:br>
              <a:rPr lang="zh-TW" altLang="en-US" sz="3200" b="1" u="sng" dirty="0" smtClean="0">
                <a:solidFill>
                  <a:srgbClr val="C00000"/>
                </a:solidFill>
              </a:rPr>
            </a:br>
            <a:r>
              <a:rPr lang="zh-TW" altLang="en-US" sz="3200" b="1" u="sng" dirty="0" smtClean="0">
                <a:solidFill>
                  <a:srgbClr val="C00000"/>
                </a:solidFill>
              </a:rPr>
              <a:t>主要賣詩集等文史書</a:t>
            </a:r>
            <a:br>
              <a:rPr lang="zh-TW" altLang="en-US" sz="3200" b="1" u="sng" dirty="0" smtClean="0">
                <a:solidFill>
                  <a:srgbClr val="C00000"/>
                </a:solidFill>
              </a:rPr>
            </a:br>
            <a:r>
              <a:rPr lang="zh-TW" altLang="en-US" sz="3200" b="1" u="sng" dirty="0" smtClean="0">
                <a:solidFill>
                  <a:srgbClr val="C00000"/>
                </a:solidFill>
              </a:rPr>
              <a:t>籍，吸引當時許多嚮</a:t>
            </a:r>
            <a:br>
              <a:rPr lang="zh-TW" altLang="en-US" sz="3200" b="1" u="sng" dirty="0" smtClean="0">
                <a:solidFill>
                  <a:srgbClr val="C00000"/>
                </a:solidFill>
              </a:rPr>
            </a:br>
            <a:r>
              <a:rPr lang="zh-TW" altLang="en-US" sz="3200" b="1" u="sng" dirty="0" smtClean="0">
                <a:solidFill>
                  <a:srgbClr val="C00000"/>
                </a:solidFill>
              </a:rPr>
              <a:t>往文學的年輕人，</a:t>
            </a:r>
            <a:r>
              <a:rPr lang="zh-TW" altLang="en-US" sz="3200" dirty="0" smtClean="0"/>
              <a:t>直到六十九年因胃疾而結束。現專事讀書、寫作。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88900"/>
            <a:ext cx="8229600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作者：周夢蝶</a:t>
            </a:r>
          </a:p>
        </p:txBody>
      </p:sp>
      <p:pic>
        <p:nvPicPr>
          <p:cNvPr id="169987" name="Picture 9" descr="詩人周夢碟"/>
          <p:cNvPicPr>
            <a:picLocks noChangeAspect="1" noChangeArrowheads="1"/>
          </p:cNvPicPr>
          <p:nvPr/>
        </p:nvPicPr>
        <p:blipFill>
          <a:blip r:embed="rId2" cstate="print"/>
          <a:srcRect l="1312" t="1390" r="24672" b="1736"/>
          <a:stretch>
            <a:fillRect/>
          </a:stretch>
        </p:blipFill>
        <p:spPr bwMode="auto">
          <a:xfrm>
            <a:off x="5364088" y="2348880"/>
            <a:ext cx="3022104" cy="295132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809625" y="1196752"/>
            <a:ext cx="8013700" cy="55517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zh-TW" altLang="en-US" sz="2800" b="1" dirty="0" smtClean="0"/>
              <a:t>周夢蝶是遺腹子，由母親辛苦撫養長大。從小在私塾唸書，背誦</a:t>
            </a:r>
            <a:r>
              <a:rPr lang="en-US" altLang="zh-TW" sz="2800" b="1" dirty="0" smtClean="0"/>
              <a:t>《</a:t>
            </a:r>
            <a:r>
              <a:rPr lang="zh-TW" altLang="en-US" sz="2800" b="1" dirty="0" smtClean="0"/>
              <a:t>四書</a:t>
            </a:r>
            <a:r>
              <a:rPr lang="en-US" altLang="zh-TW" sz="2800" b="1" dirty="0" smtClean="0"/>
              <a:t>》</a:t>
            </a:r>
            <a:r>
              <a:rPr lang="zh-TW" altLang="en-US" sz="2800" b="1" dirty="0" smtClean="0"/>
              <a:t>、</a:t>
            </a:r>
            <a:r>
              <a:rPr lang="en-US" altLang="zh-TW" sz="2800" b="1" dirty="0" smtClean="0"/>
              <a:t>《</a:t>
            </a:r>
            <a:r>
              <a:rPr lang="zh-TW" altLang="en-US" sz="2800" b="1" dirty="0" smtClean="0"/>
              <a:t>古文觀止</a:t>
            </a:r>
            <a:r>
              <a:rPr lang="en-US" altLang="zh-TW" sz="2800" b="1" dirty="0" smtClean="0"/>
              <a:t>》</a:t>
            </a:r>
            <a:r>
              <a:rPr lang="zh-TW" altLang="en-US" sz="2800" b="1" dirty="0" smtClean="0"/>
              <a:t>等，奠立良好古文基礎。中學時閱讀範圍擴至</a:t>
            </a:r>
            <a:r>
              <a:rPr lang="en-US" altLang="zh-TW" sz="2800" b="1" dirty="0" smtClean="0"/>
              <a:t>《</a:t>
            </a:r>
            <a:r>
              <a:rPr lang="zh-TW" altLang="en-US" sz="2800" b="1" dirty="0" smtClean="0"/>
              <a:t>昭明文選</a:t>
            </a:r>
            <a:r>
              <a:rPr lang="en-US" altLang="zh-TW" sz="2800" b="1" dirty="0" smtClean="0"/>
              <a:t>》</a:t>
            </a:r>
            <a:r>
              <a:rPr lang="zh-TW" altLang="en-US" sz="2800" b="1" dirty="0" smtClean="0"/>
              <a:t>、</a:t>
            </a:r>
            <a:r>
              <a:rPr lang="en-US" altLang="zh-TW" sz="2800" b="1" dirty="0" smtClean="0"/>
              <a:t>《</a:t>
            </a:r>
            <a:r>
              <a:rPr lang="zh-TW" altLang="en-US" sz="2800" b="1" dirty="0" smtClean="0"/>
              <a:t>水滸傳</a:t>
            </a:r>
            <a:r>
              <a:rPr lang="en-US" altLang="zh-TW" sz="2800" b="1" dirty="0" smtClean="0"/>
              <a:t>》</a:t>
            </a:r>
            <a:r>
              <a:rPr lang="zh-TW" altLang="en-US" sz="2800" b="1" dirty="0" smtClean="0"/>
              <a:t>等，</a:t>
            </a:r>
            <a:r>
              <a:rPr lang="zh-TW" altLang="en-US" sz="2800" b="1" dirty="0" smtClean="0">
                <a:solidFill>
                  <a:schemeClr val="accent2"/>
                </a:solidFill>
              </a:rPr>
              <a:t>其中最喜歡</a:t>
            </a:r>
            <a:r>
              <a:rPr lang="en-US" altLang="zh-TW" sz="2800" b="1" dirty="0" smtClean="0">
                <a:solidFill>
                  <a:schemeClr val="accent2"/>
                </a:solidFill>
              </a:rPr>
              <a:t>《</a:t>
            </a:r>
            <a:r>
              <a:rPr lang="zh-TW" altLang="en-US" sz="2800" b="1" dirty="0" smtClean="0">
                <a:solidFill>
                  <a:schemeClr val="accent2"/>
                </a:solidFill>
              </a:rPr>
              <a:t>紅樓夢</a:t>
            </a:r>
            <a:r>
              <a:rPr lang="en-US" altLang="zh-TW" sz="2800" b="1" dirty="0" smtClean="0">
                <a:solidFill>
                  <a:schemeClr val="accent2"/>
                </a:solidFill>
              </a:rPr>
              <a:t>》</a:t>
            </a:r>
            <a:r>
              <a:rPr lang="zh-TW" altLang="en-US" sz="2800" b="1" dirty="0" smtClean="0"/>
              <a:t>。</a:t>
            </a:r>
          </a:p>
          <a:p>
            <a:pPr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zh-TW" altLang="en-US" sz="2800" b="1" dirty="0" smtClean="0"/>
              <a:t>民國三十二年因師範學校遷回開封而輟學。三十六年進入宛西鄉村師範學校，同年加入國民黨青年軍，三十七年隨軍來臺。</a:t>
            </a:r>
          </a:p>
          <a:p>
            <a:pPr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zh-TW" altLang="en-US" sz="2800" b="1" dirty="0" smtClean="0"/>
              <a:t>周夢蝶在十七歲就成了家，育有二男一女，均留在大陸，一人隻身來臺。</a:t>
            </a: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435975" cy="1209675"/>
          </a:xfrm>
        </p:spPr>
        <p:txBody>
          <a:bodyPr/>
          <a:lstStyle/>
          <a:p>
            <a:r>
              <a:rPr lang="zh-TW" altLang="en-US" sz="54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沉浸古書天地的青少年階段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196975"/>
            <a:ext cx="7859712" cy="5661025"/>
          </a:xfrm>
        </p:spPr>
        <p:txBody>
          <a:bodyPr>
            <a:normAutofit/>
          </a:bodyPr>
          <a:lstStyle/>
          <a:p>
            <a:r>
              <a:rPr lang="zh-TW" altLang="en-US" sz="2800" b="1" dirty="0" smtClean="0"/>
              <a:t>來臺後，於臺北市武昌街明星咖啡屋前擺書攤維生，賣冷門的詩集詩刊、文史、佛禪書籍，吸引當時許多嚮往文學的年輕人，許多人不是來買書的，而是來與他談話的，瞻仰</a:t>
            </a:r>
            <a:r>
              <a:rPr lang="zh-TW" altLang="en-US" sz="2800" b="1" dirty="0" smtClean="0">
                <a:solidFill>
                  <a:srgbClr val="C00000"/>
                </a:solidFill>
              </a:rPr>
              <a:t>「孤獨國王」</a:t>
            </a:r>
            <a:r>
              <a:rPr lang="zh-TW" altLang="en-US" sz="2800" b="1" dirty="0" smtClean="0"/>
              <a:t>的尊容。</a:t>
            </a:r>
          </a:p>
          <a:p>
            <a:r>
              <a:rPr lang="zh-TW" altLang="en-US" sz="2800" b="1" dirty="0" smtClean="0"/>
              <a:t>樓上的明星咖啡屋是當時文人詩人的聚集地，許多畫家、詩人、小說家、雜誌負責人、舞蹈家等，如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黃春明、白先勇、林懷民、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侯孝賢</a:t>
            </a:r>
            <a:r>
              <a:rPr lang="en-US" altLang="zh-TW" sz="2800" b="1" u="sng" dirty="0" smtClean="0">
                <a:solidFill>
                  <a:srgbClr val="C00000"/>
                </a:solidFill>
              </a:rPr>
              <a:t>(p.13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筆記</a:t>
            </a:r>
            <a:r>
              <a:rPr lang="en-US" altLang="zh-TW" sz="2800" b="1" u="sng" dirty="0" smtClean="0">
                <a:solidFill>
                  <a:srgbClr val="C00000"/>
                </a:solidFill>
              </a:rPr>
              <a:t>)</a:t>
            </a:r>
            <a:r>
              <a:rPr lang="zh-TW" altLang="en-US" sz="2800" b="1" dirty="0" smtClean="0"/>
              <a:t>等</a:t>
            </a:r>
            <a:r>
              <a:rPr lang="zh-TW" altLang="en-US" sz="2800" b="1" dirty="0" smtClean="0"/>
              <a:t>人，都曾來此聚談、創作，周夢蝶因此結識了不少好友。一直到六十九年因胃疾而結束。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507412" cy="1196975"/>
          </a:xfrm>
        </p:spPr>
        <p:txBody>
          <a:bodyPr/>
          <a:lstStyle/>
          <a:p>
            <a:r>
              <a:rPr lang="zh-TW" altLang="en-US" sz="54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明星咖啡屋前的擺書攤時期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  <p:bldP spid="532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2800" b="1" dirty="0" smtClean="0"/>
              <a:t>除了擺書攤，周夢蝶還幹過一個奇怪的職業──</a:t>
            </a:r>
            <a:r>
              <a:rPr lang="zh-TW" altLang="zh-TW" sz="2800" b="1" dirty="0" smtClean="0">
                <a:solidFill>
                  <a:srgbClr val="FFC000"/>
                </a:solidFill>
              </a:rPr>
              <a:t>守墓</a:t>
            </a:r>
            <a:r>
              <a:rPr lang="zh-TW" altLang="zh-TW" sz="2800" b="1" dirty="0" smtClean="0"/>
              <a:t>。有一年朋友為他找到</a:t>
            </a:r>
            <a:r>
              <a:rPr lang="zh-TW" altLang="zh-TW" sz="2800" b="1" dirty="0" smtClean="0">
                <a:solidFill>
                  <a:srgbClr val="FFC000"/>
                </a:solidFill>
              </a:rPr>
              <a:t>「最適合他性格」的工作，</a:t>
            </a:r>
            <a:r>
              <a:rPr lang="zh-TW" altLang="zh-TW" sz="2800" b="1" dirty="0" smtClean="0"/>
              <a:t>他的朋友認為周夢蝶既好靜又喜歡讀書，慫恿他走馬上任：「工作很簡單，只要晚上睡覺不關燈就成」，就這樣在六張犁荒山上看守公墓。孤伶伶的山上只有他一個人一間房子，面對纍纍荒塚，夜來風聲呼呼，犬吠狼嚎，想入睡都不容易。</a:t>
            </a:r>
            <a:r>
              <a:rPr lang="zh-TW" altLang="zh-TW" sz="2800" b="1" dirty="0" smtClean="0">
                <a:solidFill>
                  <a:srgbClr val="FFC000"/>
                </a:solidFill>
              </a:rPr>
              <a:t>周夢蝶寫過守墓者，寫過以聊齋女鬼為主角的詩，想來都跟這次經驗有關。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 sz="6000" dirty="0" smtClean="0">
              <a:solidFill>
                <a:schemeClr val="accent2"/>
              </a:solidFill>
            </a:endParaRPr>
          </a:p>
        </p:txBody>
      </p:sp>
      <p:sp>
        <p:nvSpPr>
          <p:cNvPr id="168964" name="Rectangle 6"/>
          <p:cNvSpPr>
            <a:spLocks noChangeArrowheads="1"/>
          </p:cNvSpPr>
          <p:nvPr/>
        </p:nvSpPr>
        <p:spPr bwMode="auto">
          <a:xfrm>
            <a:off x="3924300" y="5737225"/>
            <a:ext cx="184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1200">
              <a:latin typeface="Arial" charset="0"/>
            </a:endParaRPr>
          </a:p>
        </p:txBody>
      </p:sp>
      <p:sp>
        <p:nvSpPr>
          <p:cNvPr id="168965" name="Text Box 14"/>
          <p:cNvSpPr txBox="1">
            <a:spLocks noChangeArrowheads="1"/>
          </p:cNvSpPr>
          <p:nvPr/>
        </p:nvSpPr>
        <p:spPr bwMode="auto">
          <a:xfrm>
            <a:off x="2555776" y="4941168"/>
            <a:ext cx="4392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4800" b="1" dirty="0">
                <a:solidFill>
                  <a:srgbClr val="FFC000"/>
                </a:solidFill>
                <a:latin typeface="Arial" charset="0"/>
              </a:rPr>
              <a:t>明星咖啡屋</a:t>
            </a:r>
          </a:p>
        </p:txBody>
      </p:sp>
      <p:pic>
        <p:nvPicPr>
          <p:cNvPr id="9" name="Picture 5" descr="明星咖啡館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76672"/>
            <a:ext cx="5976664" cy="41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7" name="Picture 9" descr="下一張(熱鍵:c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33375"/>
            <a:ext cx="3938587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58" name="Text Box 11"/>
          <p:cNvSpPr txBox="1">
            <a:spLocks noChangeArrowheads="1"/>
          </p:cNvSpPr>
          <p:nvPr/>
        </p:nvSpPr>
        <p:spPr bwMode="auto">
          <a:xfrm>
            <a:off x="5364088" y="6093296"/>
            <a:ext cx="31686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dirty="0">
                <a:latin typeface="Arial" charset="0"/>
              </a:rPr>
              <a:t>周夢蝶擺書攤</a:t>
            </a:r>
          </a:p>
        </p:txBody>
      </p:sp>
      <p:pic>
        <p:nvPicPr>
          <p:cNvPr id="173059" name="Picture 12" descr="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088" y="371475"/>
            <a:ext cx="4217987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60" name="Picture 15" descr="00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425" y="3319463"/>
            <a:ext cx="4217988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61" name="Rectangle 16"/>
          <p:cNvSpPr>
            <a:spLocks noChangeArrowheads="1"/>
          </p:cNvSpPr>
          <p:nvPr/>
        </p:nvSpPr>
        <p:spPr bwMode="auto">
          <a:xfrm>
            <a:off x="0" y="6237312"/>
            <a:ext cx="4840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TW" altLang="en-US" sz="2400" dirty="0">
                <a:latin typeface="Arial" charset="0"/>
              </a:rPr>
              <a:t>周夢蝶與王潤華合影於武昌街書攤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235325" y="2189163"/>
            <a:ext cx="5484813" cy="3419475"/>
          </a:xfrm>
        </p:spPr>
        <p:txBody>
          <a:bodyPr/>
          <a:lstStyle/>
          <a:p>
            <a:pPr marL="0" indent="0">
              <a:spcAft>
                <a:spcPct val="20000"/>
              </a:spcAft>
              <a:buFontTx/>
              <a:buNone/>
            </a:pPr>
            <a:r>
              <a:rPr lang="zh-TW" altLang="en-US" sz="4000" dirty="0" smtClean="0"/>
              <a:t>　　</a:t>
            </a:r>
            <a:r>
              <a:rPr lang="zh-TW" altLang="en-US" sz="4000" b="1" dirty="0" smtClean="0"/>
              <a:t>退休後周夢蝶過著隱士生活，大部分的時間都在新店住處讀書、寫詩，生活清簡，</a:t>
            </a:r>
            <a:r>
              <a:rPr lang="zh-TW" altLang="en-US" sz="4000" b="1" dirty="0" smtClean="0">
                <a:solidFill>
                  <a:schemeClr val="accent2"/>
                </a:solidFill>
              </a:rPr>
              <a:t>不曾間斷詩的創作</a:t>
            </a:r>
            <a:r>
              <a:rPr lang="zh-TW" altLang="en-US" sz="4000" b="1" dirty="0" smtClean="0"/>
              <a:t>。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87338"/>
            <a:ext cx="8229600" cy="1077912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退休後的隱士生活</a:t>
            </a:r>
          </a:p>
        </p:txBody>
      </p:sp>
      <p:sp>
        <p:nvSpPr>
          <p:cNvPr id="174083" name="Rectangle 7"/>
          <p:cNvSpPr>
            <a:spLocks noChangeArrowheads="1"/>
          </p:cNvSpPr>
          <p:nvPr/>
        </p:nvSpPr>
        <p:spPr bwMode="auto">
          <a:xfrm>
            <a:off x="1076325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  <p:pic>
        <p:nvPicPr>
          <p:cNvPr id="174084" name="Picture 13" descr="14-d"/>
          <p:cNvPicPr preferRelativeResize="0">
            <a:picLocks noChangeAspect="1" noChangeArrowheads="1"/>
          </p:cNvPicPr>
          <p:nvPr/>
        </p:nvPicPr>
        <p:blipFill>
          <a:blip r:embed="rId2" cstate="print"/>
          <a:srcRect l="47842" t="14998" r="7974" b="1500"/>
          <a:stretch>
            <a:fillRect/>
          </a:stretch>
        </p:blipFill>
        <p:spPr bwMode="auto">
          <a:xfrm>
            <a:off x="579438" y="1468438"/>
            <a:ext cx="22955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85" name="Text Box 14"/>
          <p:cNvSpPr txBox="1">
            <a:spLocks noChangeArrowheads="1"/>
          </p:cNvSpPr>
          <p:nvPr/>
        </p:nvSpPr>
        <p:spPr bwMode="auto">
          <a:xfrm>
            <a:off x="323528" y="6165304"/>
            <a:ext cx="2787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 b="1" dirty="0">
                <a:solidFill>
                  <a:srgbClr val="660066"/>
                </a:solidFill>
                <a:latin typeface="Arial" charset="0"/>
              </a:rPr>
              <a:t>步行街頭的周夢蝶背影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  <p:bldP spid="542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9288"/>
          </a:xfrm>
        </p:spPr>
        <p:txBody>
          <a:bodyPr>
            <a:normAutofit/>
          </a:bodyPr>
          <a:lstStyle/>
          <a:p>
            <a:r>
              <a:rPr lang="zh-TW" altLang="zh-TW" sz="2800" b="1" dirty="0" smtClean="0"/>
              <a:t>他大部分的時間都在住處讀書、寫詩，生活極其清簡，心靈卻非常豐盈。他清晨即起，每天用</a:t>
            </a:r>
            <a:r>
              <a:rPr lang="zh-TW" altLang="zh-TW" sz="2800" b="1" dirty="0" smtClean="0">
                <a:solidFill>
                  <a:srgbClr val="FFC000"/>
                </a:solidFill>
              </a:rPr>
              <a:t>瘦金體工筆細字</a:t>
            </a:r>
            <a:r>
              <a:rPr lang="zh-TW" altLang="zh-TW" sz="2800" b="1" dirty="0" smtClean="0"/>
              <a:t>，在稿紙上仔細謄寫，一撇一畫，不僅用心也用力氣。許多人看見周夢蝶純然如造化般的詩句，都以為他下筆如行雲流水，殊不知</a:t>
            </a:r>
            <a:r>
              <a:rPr lang="zh-TW" altLang="zh-TW" sz="2800" b="1" dirty="0" smtClean="0">
                <a:solidFill>
                  <a:srgbClr val="FFC000"/>
                </a:solidFill>
              </a:rPr>
              <a:t>他寫作的過程是一改再改，手稿直要改到面目全非，每一字都彷彿天生如此自然才滿意。</a:t>
            </a:r>
            <a:r>
              <a:rPr lang="zh-TW" altLang="zh-TW" sz="2800" b="1" dirty="0" smtClean="0"/>
              <a:t>即使是一封寫給友人的信，也是改得面目全非，周夢蝶連一封信都要如此求全，可以想見</a:t>
            </a:r>
            <a:r>
              <a:rPr lang="zh-TW" altLang="zh-TW" sz="2800" b="1" dirty="0" smtClean="0">
                <a:solidFill>
                  <a:srgbClr val="FFC000"/>
                </a:solidFill>
              </a:rPr>
              <a:t>他寫詩時是如何以性命相待，不達完美絕不示人的慎重了。</a:t>
            </a:r>
            <a:endParaRPr lang="zh-TW" altLang="en-US" sz="2800" b="1" dirty="0">
              <a:solidFill>
                <a:srgbClr val="FFC000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2800" b="1" dirty="0" smtClean="0">
                <a:solidFill>
                  <a:srgbClr val="FFC000"/>
                </a:solidFill>
              </a:rPr>
              <a:t>周夢蝶的「慢」也是文壇有名的，他堅持「慢工出細活」的原則</a:t>
            </a:r>
            <a:r>
              <a:rPr lang="zh-TW" altLang="zh-TW" sz="2800" b="1" dirty="0" smtClean="0"/>
              <a:t>，曾五個月寫成一首十行左右的短詩，這還是他創作力旺盛的時期。而</a:t>
            </a:r>
            <a:r>
              <a:rPr lang="zh-TW" altLang="en-US" sz="2800" b="1" dirty="0" smtClean="0"/>
              <a:t>「</a:t>
            </a:r>
            <a:r>
              <a:rPr lang="zh-TW" altLang="zh-TW" sz="2800" b="1" dirty="0" smtClean="0"/>
              <a:t>好雪，片片不落別處</a:t>
            </a:r>
            <a:r>
              <a:rPr lang="zh-TW" altLang="en-US" sz="2800" b="1" dirty="0" smtClean="0"/>
              <a:t>」</a:t>
            </a:r>
            <a:r>
              <a:rPr lang="zh-TW" altLang="zh-TW" sz="2800" b="1" dirty="0" smtClean="0"/>
              <a:t>一詩則醞釀十五年，花兩年多寫成，其中又修改了兩次才發表，前後費了二十年的工夫。周夢蝶的兩本詩集十三朵白菊花和約會，也是眾人引頸盼了又盼才終於現身。而它們距離前一本詩集還魂草居然已隔三十七年。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5" name="Picture 8" descr="島嶼寫作  化城再來人 周夢蝶"/>
          <p:cNvPicPr>
            <a:picLocks noChangeAspect="1" noChangeArrowheads="1"/>
          </p:cNvPicPr>
          <p:nvPr/>
        </p:nvPicPr>
        <p:blipFill>
          <a:blip r:embed="rId2" cstate="print"/>
          <a:srcRect l="20070"/>
          <a:stretch>
            <a:fillRect/>
          </a:stretch>
        </p:blipFill>
        <p:spPr bwMode="auto">
          <a:xfrm>
            <a:off x="2628900" y="3009783"/>
            <a:ext cx="4535388" cy="312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107" name="Rectangle 12"/>
          <p:cNvSpPr>
            <a:spLocks noGrp="1" noChangeArrowheads="1"/>
          </p:cNvSpPr>
          <p:nvPr>
            <p:ph idx="1"/>
          </p:nvPr>
        </p:nvSpPr>
        <p:spPr>
          <a:xfrm>
            <a:off x="1204913" y="482600"/>
            <a:ext cx="7481887" cy="2752725"/>
          </a:xfrm>
        </p:spPr>
        <p:txBody>
          <a:bodyPr/>
          <a:lstStyle/>
          <a:p>
            <a:pPr marL="0" indent="0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zh-TW" altLang="en-US" sz="3600" dirty="0" smtClean="0"/>
              <a:t>　　</a:t>
            </a:r>
            <a:r>
              <a:rPr lang="zh-TW" altLang="en-US" sz="3600" b="1" dirty="0" smtClean="0"/>
              <a:t>儘管已九十歲了，現在許多新詩文藝活動的會場上，仍可見到他的身影，乾瘦的身子，一襲灰色或青色長袍，一根拐杖，飄然來去。</a:t>
            </a:r>
            <a:endParaRPr lang="zh-TW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4" name="Picture 10" descr="s0212-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19500" y="2476500"/>
            <a:ext cx="1905000" cy="2667000"/>
          </a:xfrm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588000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文學探究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1500"/>
            <a:ext cx="2449513" cy="4265613"/>
          </a:xfrm>
        </p:spPr>
        <p:txBody>
          <a:bodyPr/>
          <a:lstStyle/>
          <a:p>
            <a:pPr>
              <a:buFontTx/>
              <a:buNone/>
            </a:pPr>
            <a:endParaRPr lang="zh-TW" altLang="en-US" sz="3800" dirty="0" smtClean="0"/>
          </a:p>
        </p:txBody>
      </p:sp>
      <p:pic>
        <p:nvPicPr>
          <p:cNvPr id="176131" name="Picture 5" descr="S00018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6725" y="1928813"/>
            <a:ext cx="2112963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132" name="Picture 7" descr="S00012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6388" y="493713"/>
            <a:ext cx="2071687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133" name="Rectangle 8"/>
          <p:cNvSpPr>
            <a:spLocks noChangeArrowheads="1"/>
          </p:cNvSpPr>
          <p:nvPr/>
        </p:nvSpPr>
        <p:spPr bwMode="auto">
          <a:xfrm>
            <a:off x="1311275" y="32496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1800">
              <a:latin typeface="Arial" charset="0"/>
            </a:endParaRPr>
          </a:p>
        </p:txBody>
      </p:sp>
      <p:sp>
        <p:nvSpPr>
          <p:cNvPr id="176135" name="Text Box 14"/>
          <p:cNvSpPr txBox="1">
            <a:spLocks noChangeArrowheads="1"/>
          </p:cNvSpPr>
          <p:nvPr/>
        </p:nvSpPr>
        <p:spPr bwMode="auto">
          <a:xfrm>
            <a:off x="4352925" y="5430838"/>
            <a:ext cx="2159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>
                <a:latin typeface="Arial" charset="0"/>
              </a:rPr>
              <a:t>周夢蝶書影</a:t>
            </a:r>
          </a:p>
        </p:txBody>
      </p:sp>
      <p:sp>
        <p:nvSpPr>
          <p:cNvPr id="176136" name="Line 4"/>
          <p:cNvSpPr>
            <a:spLocks noChangeShapeType="1"/>
          </p:cNvSpPr>
          <p:nvPr/>
        </p:nvSpPr>
        <p:spPr bwMode="auto">
          <a:xfrm>
            <a:off x="684213" y="1341438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590550" y="1208088"/>
            <a:ext cx="8397875" cy="5524500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defRPr/>
            </a:pPr>
            <a:r>
              <a:rPr lang="zh-TW" altLang="en-US" sz="2800" b="1" dirty="0"/>
              <a:t>周夢蝶性格孤僻、沉默寡言，由於其處女詩集名是</a:t>
            </a:r>
            <a:r>
              <a:rPr lang="en-US" altLang="zh-TW" sz="2800" b="1" dirty="0"/>
              <a:t>《</a:t>
            </a:r>
            <a:r>
              <a:rPr lang="zh-TW" altLang="en-US" sz="2800" b="1" dirty="0"/>
              <a:t>孤獨國</a:t>
            </a:r>
            <a:r>
              <a:rPr lang="en-US" altLang="zh-TW" sz="2800" b="1" dirty="0"/>
              <a:t>》</a:t>
            </a:r>
            <a:r>
              <a:rPr lang="zh-TW" altLang="en-US" sz="2800" b="1" dirty="0"/>
              <a:t>，因此</a:t>
            </a:r>
            <a:r>
              <a:rPr lang="zh-TW" altLang="en-US" sz="2800" b="1" u="sng" dirty="0">
                <a:solidFill>
                  <a:srgbClr val="C00000"/>
                </a:solidFill>
              </a:rPr>
              <a:t>人們稱他為「</a:t>
            </a:r>
            <a:r>
              <a:rPr lang="zh-TW" alt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孤獨國王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」</a:t>
            </a:r>
            <a:r>
              <a:rPr lang="en-US" altLang="zh-TW" sz="2800" b="1" u="sng" dirty="0" smtClean="0">
                <a:solidFill>
                  <a:srgbClr val="C00000"/>
                </a:solidFill>
              </a:rPr>
              <a:t>(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筆記</a:t>
            </a:r>
            <a:r>
              <a:rPr lang="en-US" altLang="zh-TW" sz="2800" b="1" u="sng" dirty="0" smtClean="0">
                <a:solidFill>
                  <a:srgbClr val="C00000"/>
                </a:solidFill>
              </a:rPr>
              <a:t>)</a:t>
            </a:r>
            <a:r>
              <a:rPr lang="zh-TW" altLang="en-US" sz="2800" b="1" dirty="0" smtClean="0"/>
              <a:t>；</a:t>
            </a:r>
            <a:r>
              <a:rPr lang="zh-TW" altLang="en-US" sz="2800" b="1" dirty="0"/>
              <a:t>又由於他寫詩精雕細琢、苦苦吟思，詩中充滿</a:t>
            </a:r>
            <a:r>
              <a:rPr lang="zh-TW" altLang="en-US" sz="2800" b="1" dirty="0" smtClean="0"/>
              <a:t>禪味，眾人</a:t>
            </a:r>
            <a:r>
              <a:rPr lang="zh-TW" altLang="en-US" sz="2800" b="1" dirty="0"/>
              <a:t>又給他一個</a:t>
            </a:r>
            <a:r>
              <a:rPr lang="zh-TW" altLang="en-US" sz="2800" b="1" u="sng" dirty="0">
                <a:solidFill>
                  <a:srgbClr val="C00000"/>
                </a:solidFill>
              </a:rPr>
              <a:t>「</a:t>
            </a:r>
            <a:r>
              <a:rPr lang="zh-TW" alt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苦僧詩人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」</a:t>
            </a:r>
            <a:r>
              <a:rPr lang="en-US" altLang="zh-TW" sz="2800" b="1" u="sng" dirty="0" smtClean="0">
                <a:solidFill>
                  <a:srgbClr val="C00000"/>
                </a:solidFill>
              </a:rPr>
              <a:t>(</a:t>
            </a:r>
            <a:r>
              <a:rPr lang="zh-TW" altLang="en-US" sz="2800" b="1" u="sng" dirty="0" smtClean="0">
                <a:solidFill>
                  <a:srgbClr val="C00000"/>
                </a:solidFill>
              </a:rPr>
              <a:t>筆記</a:t>
            </a:r>
            <a:r>
              <a:rPr lang="en-US" altLang="zh-TW" sz="2800" b="1" u="sng" dirty="0" smtClean="0">
                <a:solidFill>
                  <a:srgbClr val="C00000"/>
                </a:solidFill>
              </a:rPr>
              <a:t>)</a:t>
            </a:r>
            <a:r>
              <a:rPr lang="zh-TW" altLang="en-US" sz="2800" b="1" dirty="0" smtClean="0"/>
              <a:t>的</a:t>
            </a:r>
            <a:r>
              <a:rPr lang="zh-TW" altLang="en-US" sz="2800" b="1" dirty="0"/>
              <a:t>別號。 　</a:t>
            </a:r>
          </a:p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defRPr/>
            </a:pPr>
            <a:r>
              <a:rPr lang="zh-TW" altLang="en-US" sz="2800" b="1" dirty="0"/>
              <a:t>著名的古典詩學學者葉嘉瑩先生，曾為其寫書序：「周先生乃是一位以哲思凝鑄悲苦的詩人，</a:t>
            </a:r>
            <a:r>
              <a:rPr lang="en-US" altLang="zh-TW" sz="2800" b="1" dirty="0"/>
              <a:t>……</a:t>
            </a:r>
            <a:r>
              <a:rPr lang="zh-TW" altLang="en-US" sz="2800" b="1" dirty="0"/>
              <a:t>如此</a:t>
            </a:r>
            <a:r>
              <a:rPr lang="zh-TW" altLang="en-US" sz="2800" b="1" dirty="0">
                <a:solidFill>
                  <a:srgbClr val="002060"/>
                </a:solidFill>
              </a:rPr>
              <a:t>「</a:t>
            </a:r>
            <a:r>
              <a:rPr lang="zh-TW" altLang="en-US" sz="28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於雪中取火且鑄火為雪</a:t>
            </a:r>
            <a:r>
              <a:rPr lang="zh-TW" altLang="en-US" sz="2800" b="1" dirty="0">
                <a:solidFill>
                  <a:srgbClr val="002060"/>
                </a:solidFill>
              </a:rPr>
              <a:t>」</a:t>
            </a:r>
            <a:r>
              <a:rPr lang="zh-TW" altLang="en-US" sz="2800" b="1" dirty="0"/>
              <a:t>的結果，其悲苦雖未嘗得片刻之消融，而卻被鑄煉得瑩潔而透明。」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6513" y="125413"/>
            <a:ext cx="9144000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文學特色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  <p:bldP spid="5529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05788" cy="4868863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  <a:buFontTx/>
              <a:buNone/>
            </a:pPr>
            <a:r>
              <a:rPr lang="zh-TW" altLang="en-US" sz="3600" b="1" dirty="0" smtClean="0"/>
              <a:t>其詩主題約有六類：</a:t>
            </a:r>
            <a:br>
              <a:rPr lang="zh-TW" altLang="en-US" sz="3600" b="1" dirty="0" smtClean="0"/>
            </a:br>
            <a:r>
              <a:rPr lang="zh-TW" altLang="en-US" sz="3600" b="1" dirty="0" smtClean="0"/>
              <a:t>「愛情的滄海」</a:t>
            </a:r>
            <a:br>
              <a:rPr lang="zh-TW" altLang="en-US" sz="3600" b="1" dirty="0" smtClean="0"/>
            </a:br>
            <a:r>
              <a:rPr lang="zh-TW" altLang="en-US" sz="3600" b="1" dirty="0" smtClean="0"/>
              <a:t>「生命的觀照」</a:t>
            </a:r>
            <a:br>
              <a:rPr lang="zh-TW" altLang="en-US" sz="3600" b="1" dirty="0" smtClean="0"/>
            </a:br>
            <a:r>
              <a:rPr lang="zh-TW" altLang="en-US" sz="3600" b="1" dirty="0" smtClean="0"/>
              <a:t>「遙遠的思慕」</a:t>
            </a:r>
            <a:br>
              <a:rPr lang="zh-TW" altLang="en-US" sz="3600" b="1" dirty="0" smtClean="0"/>
            </a:br>
            <a:r>
              <a:rPr lang="zh-TW" altLang="en-US" sz="3600" b="1" dirty="0" smtClean="0"/>
              <a:t>「雪火的矛盾」</a:t>
            </a:r>
            <a:br>
              <a:rPr lang="zh-TW" altLang="en-US" sz="3600" b="1" dirty="0" smtClean="0"/>
            </a:br>
            <a:r>
              <a:rPr lang="zh-TW" altLang="en-US" sz="3600" b="1" dirty="0" smtClean="0"/>
              <a:t>「剎那與永恆」</a:t>
            </a:r>
            <a:br>
              <a:rPr lang="zh-TW" altLang="en-US" sz="3600" b="1" dirty="0" smtClean="0"/>
            </a:br>
            <a:r>
              <a:rPr lang="zh-TW" altLang="en-US" sz="3600" b="1" dirty="0" smtClean="0"/>
              <a:t>「禪意與悟境」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詩作主題</a:t>
            </a:r>
          </a:p>
        </p:txBody>
      </p:sp>
      <p:pic>
        <p:nvPicPr>
          <p:cNvPr id="178179" name="Picture 5" descr="十三朵白菊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2127250"/>
            <a:ext cx="30337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0" name="Picture 8" descr="周夢蝶──詩壇苦行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8313" y="542925"/>
            <a:ext cx="20066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  <p:bldP spid="583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735013" y="1174750"/>
            <a:ext cx="8208962" cy="5249863"/>
          </a:xfrm>
        </p:spPr>
        <p:txBody>
          <a:bodyPr/>
          <a:lstStyle/>
          <a:p>
            <a:pPr>
              <a:spcAft>
                <a:spcPct val="10000"/>
              </a:spcAft>
              <a:defRPr/>
            </a:pPr>
            <a:r>
              <a:rPr lang="zh-TW" altLang="en-US" sz="3400" b="1" dirty="0"/>
              <a:t>詩風演變歷程可分為三期：</a:t>
            </a:r>
          </a:p>
          <a:p>
            <a:pPr marL="865188" lvl="1" indent="-407988">
              <a:spcAft>
                <a:spcPct val="10000"/>
              </a:spcAft>
              <a:defRPr/>
            </a:pPr>
            <a:r>
              <a:rPr lang="zh-TW" altLang="en-US" sz="3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孤獨國時期</a:t>
            </a:r>
            <a:r>
              <a:rPr lang="zh-TW" altLang="en-US" sz="3400" b="1" dirty="0"/>
              <a:t>：苦悶冥想，表現寧靜孤絕之美。</a:t>
            </a:r>
          </a:p>
          <a:p>
            <a:pPr marL="865188" lvl="1" indent="-407988">
              <a:spcAft>
                <a:spcPct val="10000"/>
              </a:spcAft>
              <a:defRPr/>
            </a:pPr>
            <a:r>
              <a:rPr lang="zh-TW" altLang="en-US" sz="3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還魂草時期</a:t>
            </a:r>
            <a:r>
              <a:rPr lang="zh-TW" altLang="en-US" sz="3400" b="1" dirty="0"/>
              <a:t>：喜禪用典，特重意象而持續一味的情苦。</a:t>
            </a:r>
          </a:p>
          <a:p>
            <a:pPr marL="865188" lvl="1" indent="-407988">
              <a:spcAft>
                <a:spcPct val="10000"/>
              </a:spcAft>
              <a:defRPr/>
            </a:pPr>
            <a:r>
              <a:rPr lang="zh-TW" altLang="en-US" sz="3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約會與十三朵白菊花時期</a:t>
            </a:r>
            <a:r>
              <a:rPr lang="zh-TW" altLang="en-US" sz="3400" b="1" dirty="0"/>
              <a:t>：顯見詩人將詩的禪境轉為生命悟境的成熟，風格漸趨空靈飄逸，幽深靜謐，蘊含無窮趣味</a:t>
            </a:r>
            <a:r>
              <a:rPr lang="zh-TW" altLang="en-US" sz="3400" b="1" dirty="0" smtClean="0"/>
              <a:t>。</a:t>
            </a:r>
            <a:endParaRPr lang="zh-TW" altLang="en-US" b="1" dirty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100013"/>
            <a:ext cx="8229600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詩風演變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  <p:bldP spid="604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938213" y="1395413"/>
            <a:ext cx="7945437" cy="4868862"/>
          </a:xfrm>
        </p:spPr>
        <p:txBody>
          <a:bodyPr/>
          <a:lstStyle/>
          <a:p>
            <a:pPr marL="898525" indent="-898525">
              <a:spcBef>
                <a:spcPct val="25000"/>
              </a:spcBef>
              <a:spcAft>
                <a:spcPct val="2500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C000"/>
                </a:solidFill>
              </a:rPr>
              <a:t>一、充滿音樂性：</a:t>
            </a:r>
            <a:r>
              <a:rPr lang="zh-TW" altLang="en-US" sz="3600" b="1" dirty="0" smtClean="0">
                <a:solidFill>
                  <a:srgbClr val="FF3300"/>
                </a:solidFill>
              </a:rPr>
              <a:t/>
            </a:r>
            <a:br>
              <a:rPr lang="zh-TW" altLang="en-US" sz="3600" b="1" dirty="0" smtClean="0">
                <a:solidFill>
                  <a:srgbClr val="FF3300"/>
                </a:solidFill>
              </a:rPr>
            </a:br>
            <a:r>
              <a:rPr lang="zh-TW" altLang="en-US" sz="3600" b="1" dirty="0" smtClean="0"/>
              <a:t>善於從自然的節奏中去把握情緒的律動，不拘泥於外在固定整齊的形式，充滿音樂氣息。</a:t>
            </a:r>
          </a:p>
          <a:p>
            <a:pPr marL="898525" indent="-898525">
              <a:spcBef>
                <a:spcPct val="25000"/>
              </a:spcBef>
              <a:spcAft>
                <a:spcPct val="2500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C000"/>
                </a:solidFill>
              </a:rPr>
              <a:t>二、活用典故：</a:t>
            </a:r>
            <a:r>
              <a:rPr lang="zh-TW" altLang="en-US" sz="3600" b="1" dirty="0" smtClean="0">
                <a:solidFill>
                  <a:schemeClr val="accent2"/>
                </a:solidFill>
              </a:rPr>
              <a:t/>
            </a:r>
            <a:br>
              <a:rPr lang="zh-TW" altLang="en-US" sz="3600" b="1" dirty="0" smtClean="0">
                <a:solidFill>
                  <a:schemeClr val="accent2"/>
                </a:solidFill>
              </a:rPr>
            </a:br>
            <a:r>
              <a:rPr lang="zh-TW" altLang="en-US" sz="3600" b="1" dirty="0" smtClean="0"/>
              <a:t>周詩裡有許多佛經典故和中國文學典故，然而並無堆砌或艱深之感，常令人感覺耳目一新。</a:t>
            </a:r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65100"/>
            <a:ext cx="8111182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形式特點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  <p:bldP spid="5939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1125538" y="1128713"/>
            <a:ext cx="7715250" cy="4024312"/>
          </a:xfrm>
        </p:spPr>
        <p:txBody>
          <a:bodyPr/>
          <a:lstStyle/>
          <a:p>
            <a:pPr>
              <a:spcBef>
                <a:spcPct val="40000"/>
              </a:spcBef>
              <a:spcAft>
                <a:spcPct val="40000"/>
              </a:spcAft>
              <a:defRPr/>
            </a:pPr>
            <a:r>
              <a:rPr lang="zh-TW" altLang="en-US" sz="3600" b="1" dirty="0"/>
              <a:t>例如：以王維「行到水窮處」為題的詩，他說</a:t>
            </a:r>
            <a:r>
              <a:rPr lang="zh-TW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「行到水窮處／不見窮，不見水</a:t>
            </a: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—</a:t>
            </a:r>
            <a:r>
              <a:rPr lang="zh-TW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／卻有一片幽香／冷冷在目，在耳，在衣。」</a:t>
            </a:r>
          </a:p>
          <a:p>
            <a:pPr>
              <a:spcBef>
                <a:spcPct val="40000"/>
              </a:spcBef>
              <a:spcAft>
                <a:spcPct val="40000"/>
              </a:spcAft>
              <a:defRPr/>
            </a:pPr>
            <a:r>
              <a:rPr lang="zh-TW" altLang="en-US" sz="3600" b="1" dirty="0"/>
              <a:t>轉化困處為自在之境，並將感官擴大為多樣的感受，趣味十足。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7" name="Picture 5" descr="周夢蝶新作內頁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258888" y="0"/>
            <a:ext cx="7200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298" name="Text Box 6"/>
          <p:cNvSpPr txBox="1">
            <a:spLocks noChangeArrowheads="1"/>
          </p:cNvSpPr>
          <p:nvPr/>
        </p:nvSpPr>
        <p:spPr bwMode="auto">
          <a:xfrm>
            <a:off x="1258888" y="6461125"/>
            <a:ext cx="424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000">
                <a:latin typeface="Arial" charset="0"/>
              </a:rPr>
              <a:t>周夢蝶</a:t>
            </a:r>
            <a:r>
              <a:rPr lang="en-US" altLang="zh-TW" sz="2000">
                <a:latin typeface="Arial" charset="0"/>
              </a:rPr>
              <a:t>《</a:t>
            </a:r>
            <a:r>
              <a:rPr lang="zh-TW" altLang="en-US" sz="2000">
                <a:latin typeface="Arial" charset="0"/>
              </a:rPr>
              <a:t>不負如來不負卿</a:t>
            </a:r>
            <a:r>
              <a:rPr lang="en-US" altLang="zh-TW" sz="2000">
                <a:latin typeface="Arial" charset="0"/>
              </a:rPr>
              <a:t>》</a:t>
            </a:r>
            <a:r>
              <a:rPr lang="zh-TW" altLang="en-US" sz="2000">
                <a:latin typeface="Arial" charset="0"/>
              </a:rPr>
              <a:t>作品內頁</a:t>
            </a:r>
          </a:p>
        </p:txBody>
      </p:sp>
      <p:sp>
        <p:nvSpPr>
          <p:cNvPr id="183299" name="Rectangle 7"/>
          <p:cNvSpPr>
            <a:spLocks noChangeArrowheads="1"/>
          </p:cNvSpPr>
          <p:nvPr/>
        </p:nvSpPr>
        <p:spPr bwMode="auto">
          <a:xfrm>
            <a:off x="1093788" y="3175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zh-TW" sz="2800"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920750" y="1090613"/>
            <a:ext cx="7942263" cy="5580062"/>
          </a:xfrm>
        </p:spPr>
        <p:txBody>
          <a:bodyPr/>
          <a:lstStyle/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zh-TW" altLang="en-US" sz="3300" dirty="0" smtClean="0"/>
              <a:t>民國五十六年：中國文藝協會新詩特別獎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zh-TW" altLang="en-US" sz="3300" dirty="0" smtClean="0"/>
              <a:t>民國五十八年：笠詩社第一屆詩獎「詩創作獎」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zh-TW" altLang="en-US" sz="3300" dirty="0" smtClean="0"/>
              <a:t>民國七十八年：第二屆中央日報文學獎特別成就獎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zh-TW" altLang="en-US" sz="3300" dirty="0" smtClean="0"/>
              <a:t>民國八十六年：第一屆國家文藝獎文學類獎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zh-TW" altLang="en-US" sz="3300" dirty="0" smtClean="0"/>
              <a:t>民國八十八年：中國詩歌藝術學會第四屆詩歌藝術貢獻獎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zh-TW" altLang="en-US" sz="60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獲獎紀錄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  <p:bldP spid="573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2" name="AutoShape 4"/>
          <p:cNvSpPr>
            <a:spLocks noGrp="1" noChangeArrowheads="1"/>
          </p:cNvSpPr>
          <p:nvPr>
            <p:ph idx="1"/>
          </p:nvPr>
        </p:nvSpPr>
        <p:spPr>
          <a:xfrm>
            <a:off x="755576" y="1412776"/>
            <a:ext cx="7781925" cy="4802187"/>
          </a:xfrm>
          <a:prstGeom prst="foldedCorner">
            <a:avLst>
              <a:gd name="adj" fmla="val 12500"/>
            </a:avLst>
          </a:prstGeom>
          <a:solidFill>
            <a:srgbClr val="CDFFFF">
              <a:alpha val="79999"/>
            </a:srgbClr>
          </a:solidFill>
          <a:ln>
            <a:solidFill>
              <a:schemeClr val="tx1"/>
            </a:solidFill>
            <a:round/>
          </a:ln>
        </p:spPr>
        <p:txBody>
          <a:bodyPr tIns="144000" bIns="0" anchor="ctr" anchorCtr="1"/>
          <a:lstStyle/>
          <a:p>
            <a:pPr marL="0" indent="0">
              <a:spcAft>
                <a:spcPct val="20000"/>
              </a:spcAft>
              <a:buFontTx/>
              <a:buNone/>
            </a:pPr>
            <a:r>
              <a:rPr lang="en-US" altLang="zh-TW" sz="3400" dirty="0" smtClean="0"/>
              <a:t>	</a:t>
            </a:r>
            <a:r>
              <a:rPr lang="zh-TW" altLang="en-US" sz="3400" b="1" dirty="0" smtClean="0">
                <a:solidFill>
                  <a:srgbClr val="002060"/>
                </a:solidFill>
              </a:rPr>
              <a:t>周夢蝶的作品無論思想內容及藝術形式，均能體現東方文化精髓，與中國美學的風貌，將禪理與道家的精神，融入閎遠深沉的詩作之中。另外還指出：周夢蝶人格風格高度統一，文學哲學渾然一體，建構出一個完整的心靈世界。</a:t>
            </a:r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5950" y="196850"/>
            <a:ext cx="8443913" cy="999902"/>
          </a:xfrm>
        </p:spPr>
        <p:txBody>
          <a:bodyPr/>
          <a:lstStyle/>
          <a:p>
            <a:r>
              <a:rPr lang="zh-TW" altLang="en-US" sz="5400" b="1" dirty="0" smtClean="0">
                <a:ln w="3200">
                  <a:noFill/>
                  <a:prstDash val="solid"/>
                  <a:round/>
                </a:ln>
                <a:solidFill>
                  <a:schemeClr val="accent2"/>
                </a:solidFill>
              </a:rPr>
              <a:t>國家文藝獎文學獎評審贊詞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1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1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0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17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17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17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1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1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1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 build="p" animBg="1"/>
      <p:bldP spid="2017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712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zh-TW" sz="2800" b="1" dirty="0" smtClean="0">
                <a:solidFill>
                  <a:srgbClr val="002060"/>
                </a:solidFill>
              </a:rPr>
              <a:t>孤獨是國，比臺北市大，比臺北市小</a:t>
            </a:r>
          </a:p>
          <a:p>
            <a:pPr>
              <a:buNone/>
            </a:pPr>
            <a:r>
              <a:rPr lang="zh-TW" altLang="zh-TW" sz="2800" b="1" dirty="0" smtClean="0">
                <a:solidFill>
                  <a:srgbClr val="002060"/>
                </a:solidFill>
              </a:rPr>
              <a:t>垂眉，盤坐，無視於許多鞋</a:t>
            </a:r>
          </a:p>
          <a:p>
            <a:pPr>
              <a:buNone/>
            </a:pPr>
            <a:r>
              <a:rPr lang="zh-TW" altLang="zh-TW" sz="2800" b="1" dirty="0" smtClean="0">
                <a:solidFill>
                  <a:srgbClr val="002060"/>
                </a:solidFill>
              </a:rPr>
              <a:t>許多鞋踩過我的國界，留下塵埃</a:t>
            </a:r>
          </a:p>
          <a:p>
            <a:pPr>
              <a:buNone/>
            </a:pPr>
            <a:r>
              <a:rPr lang="zh-TW" altLang="zh-TW" sz="2800" b="1" dirty="0" smtClean="0">
                <a:solidFill>
                  <a:srgbClr val="002060"/>
                </a:solidFill>
              </a:rPr>
              <a:t>我的鞋卻泊著，喏，就在足前</a:t>
            </a:r>
          </a:p>
          <a:p>
            <a:pPr>
              <a:buNone/>
            </a:pPr>
            <a:r>
              <a:rPr lang="zh-TW" altLang="zh-TW" sz="2800" b="1" dirty="0" smtClean="0">
                <a:solidFill>
                  <a:srgbClr val="002060"/>
                </a:solidFill>
              </a:rPr>
              <a:t>有一種野渡無人的姿態</a:t>
            </a:r>
            <a:r>
              <a:rPr lang="en-US" altLang="zh-TW" sz="2800" b="1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endParaRPr lang="en-US" altLang="zh-TW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zh-TW" altLang="zh-TW" b="1" dirty="0" smtClean="0">
                <a:solidFill>
                  <a:srgbClr val="C00000"/>
                </a:solidFill>
              </a:rPr>
              <a:t>【簡析】</a:t>
            </a:r>
            <a:r>
              <a:rPr lang="zh-TW" altLang="zh-TW" b="1" dirty="0" smtClean="0"/>
              <a:t>余光中以周夢蝶的第一冊詩集孤獨國為詩題，除了表明這首詩為周夢蝶而寫的，也</a:t>
            </a:r>
            <a:r>
              <a:rPr lang="zh-TW" altLang="zh-TW" b="1" dirty="0" smtClean="0">
                <a:solidFill>
                  <a:srgbClr val="FFC000"/>
                </a:solidFill>
              </a:rPr>
              <a:t>說明了周夢蝶的生活是以孤獨為國界</a:t>
            </a:r>
            <a:r>
              <a:rPr lang="zh-TW" altLang="zh-TW" b="1" dirty="0" smtClean="0"/>
              <a:t>，這首詩正是周夢蝶的寫照。從詩中，我們可以了解：</a:t>
            </a:r>
            <a:r>
              <a:rPr lang="zh-TW" altLang="zh-TW" b="1" dirty="0" smtClean="0">
                <a:solidFill>
                  <a:srgbClr val="FFC000"/>
                </a:solidFill>
              </a:rPr>
              <a:t>現實是狹窄的，精神則是廣闊的，一切紛擾昇華以後，都將歸趨寧靜，詩人周夢蝶的精神境界超脫於生活的層面之上。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en-US" altLang="zh-TW" sz="6000" b="1" dirty="0" smtClean="0">
                <a:solidFill>
                  <a:srgbClr val="FFC000"/>
                </a:solidFill>
              </a:rPr>
              <a:t/>
            </a:r>
            <a:br>
              <a:rPr lang="en-US" altLang="zh-TW" sz="6000" b="1" dirty="0" smtClean="0">
                <a:solidFill>
                  <a:srgbClr val="FFC000"/>
                </a:solidFill>
              </a:rPr>
            </a:br>
            <a:r>
              <a:rPr lang="en-US" altLang="zh-TW" sz="6000" b="1" dirty="0" smtClean="0">
                <a:solidFill>
                  <a:srgbClr val="FFC000"/>
                </a:solidFill>
              </a:rPr>
              <a:t/>
            </a:r>
            <a:br>
              <a:rPr lang="en-US" altLang="zh-TW" sz="6000" b="1" dirty="0" smtClean="0">
                <a:solidFill>
                  <a:srgbClr val="FFC000"/>
                </a:solidFill>
              </a:rPr>
            </a:br>
            <a:r>
              <a:rPr lang="zh-TW" altLang="zh-TW" sz="6000" b="1" dirty="0" smtClean="0">
                <a:solidFill>
                  <a:srgbClr val="FFC000"/>
                </a:solidFill>
              </a:rPr>
              <a:t>余光中詩作──孤獨國</a:t>
            </a:r>
            <a:r>
              <a:rPr lang="zh-TW" altLang="zh-TW" dirty="0" smtClean="0"/>
              <a:t/>
            </a:r>
            <a:br>
              <a:rPr lang="zh-TW" altLang="zh-TW" dirty="0" smtClean="0"/>
            </a:br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宣紙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宣紙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62</TotalTime>
  <Words>1343</Words>
  <Application>Microsoft Office PowerPoint</Application>
  <PresentationFormat>如螢幕大小 (4:3)</PresentationFormat>
  <Paragraphs>73</Paragraphs>
  <Slides>26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7" baseType="lpstr">
      <vt:lpstr>宣紙</vt:lpstr>
      <vt:lpstr>新詩選</vt:lpstr>
      <vt:lpstr>剎那      周夢蝶</vt:lpstr>
      <vt:lpstr>筆名「夢蝶」的典故</vt:lpstr>
      <vt:lpstr> 題解</vt:lpstr>
      <vt:lpstr>投影片 5</vt:lpstr>
      <vt:lpstr>題意</vt:lpstr>
      <vt:lpstr>作者：周夢蝶</vt:lpstr>
      <vt:lpstr>沉浸古書天地的青少年階段</vt:lpstr>
      <vt:lpstr>明星咖啡屋前的擺書攤時期</vt:lpstr>
      <vt:lpstr>投影片 10</vt:lpstr>
      <vt:lpstr>投影片 11</vt:lpstr>
      <vt:lpstr>投影片 12</vt:lpstr>
      <vt:lpstr>退休後的隱士生活</vt:lpstr>
      <vt:lpstr>投影片 14</vt:lpstr>
      <vt:lpstr>投影片 15</vt:lpstr>
      <vt:lpstr>投影片 16</vt:lpstr>
      <vt:lpstr>文學探究</vt:lpstr>
      <vt:lpstr>文學特色</vt:lpstr>
      <vt:lpstr>詩作主題</vt:lpstr>
      <vt:lpstr>詩風演變</vt:lpstr>
      <vt:lpstr>形式特點</vt:lpstr>
      <vt:lpstr>投影片 22</vt:lpstr>
      <vt:lpstr>投影片 23</vt:lpstr>
      <vt:lpstr>獲獎紀錄</vt:lpstr>
      <vt:lpstr>國家文藝獎文學獎評審贊詞</vt:lpstr>
      <vt:lpstr>  余光中詩作──孤獨國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新詩選</dc:title>
  <dc:creator>shmily</dc:creator>
  <cp:lastModifiedBy>shmily</cp:lastModifiedBy>
  <cp:revision>7</cp:revision>
  <dcterms:created xsi:type="dcterms:W3CDTF">2012-08-19T02:43:15Z</dcterms:created>
  <dcterms:modified xsi:type="dcterms:W3CDTF">2012-08-19T08:03:01Z</dcterms:modified>
</cp:coreProperties>
</file>