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4"/>
  </p:notesMasterIdLst>
  <p:handoutMasterIdLst>
    <p:handoutMasterId r:id="rId55"/>
  </p:handoutMasterIdLst>
  <p:sldIdLst>
    <p:sldId id="256" r:id="rId2"/>
    <p:sldId id="258" r:id="rId3"/>
    <p:sldId id="257" r:id="rId4"/>
    <p:sldId id="260" r:id="rId5"/>
    <p:sldId id="261" r:id="rId6"/>
    <p:sldId id="262" r:id="rId7"/>
    <p:sldId id="259" r:id="rId8"/>
    <p:sldId id="282" r:id="rId9"/>
    <p:sldId id="284" r:id="rId10"/>
    <p:sldId id="285" r:id="rId11"/>
    <p:sldId id="286" r:id="rId12"/>
    <p:sldId id="263" r:id="rId13"/>
    <p:sldId id="264" r:id="rId14"/>
    <p:sldId id="265" r:id="rId15"/>
    <p:sldId id="267" r:id="rId16"/>
    <p:sldId id="266" r:id="rId17"/>
    <p:sldId id="268" r:id="rId18"/>
    <p:sldId id="269" r:id="rId19"/>
    <p:sldId id="270" r:id="rId20"/>
    <p:sldId id="271" r:id="rId21"/>
    <p:sldId id="272" r:id="rId22"/>
    <p:sldId id="273" r:id="rId23"/>
    <p:sldId id="274" r:id="rId24"/>
    <p:sldId id="275" r:id="rId25"/>
    <p:sldId id="278" r:id="rId26"/>
    <p:sldId id="279" r:id="rId27"/>
    <p:sldId id="280" r:id="rId28"/>
    <p:sldId id="281" r:id="rId29"/>
    <p:sldId id="276" r:id="rId30"/>
    <p:sldId id="277" r:id="rId31"/>
    <p:sldId id="283" r:id="rId32"/>
    <p:sldId id="287" r:id="rId33"/>
    <p:sldId id="292" r:id="rId34"/>
    <p:sldId id="290" r:id="rId35"/>
    <p:sldId id="288" r:id="rId36"/>
    <p:sldId id="297" r:id="rId37"/>
    <p:sldId id="289" r:id="rId38"/>
    <p:sldId id="291" r:id="rId39"/>
    <p:sldId id="293" r:id="rId40"/>
    <p:sldId id="294" r:id="rId41"/>
    <p:sldId id="300" r:id="rId42"/>
    <p:sldId id="295" r:id="rId43"/>
    <p:sldId id="298" r:id="rId44"/>
    <p:sldId id="299" r:id="rId45"/>
    <p:sldId id="301" r:id="rId46"/>
    <p:sldId id="303" r:id="rId47"/>
    <p:sldId id="302" r:id="rId48"/>
    <p:sldId id="304" r:id="rId49"/>
    <p:sldId id="307" r:id="rId50"/>
    <p:sldId id="306" r:id="rId51"/>
    <p:sldId id="305" r:id="rId52"/>
    <p:sldId id="296" r:id="rId53"/>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63D"/>
    <a:srgbClr val="E6AF00"/>
    <a:srgbClr val="F2B8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576" y="-96"/>
      </p:cViewPr>
      <p:guideLst>
        <p:guide orient="horz" pos="2160"/>
        <p:guide pos="2880"/>
      </p:guideLst>
    </p:cSldViewPr>
  </p:slideViewPr>
  <p:notesTextViewPr>
    <p:cViewPr>
      <p:scale>
        <a:sx n="100" d="100"/>
        <a:sy n="100" d="100"/>
      </p:scale>
      <p:origin x="0" y="0"/>
    </p:cViewPr>
  </p:notesTextViewPr>
  <p:notesViewPr>
    <p:cSldViewPr>
      <p:cViewPr varScale="1">
        <p:scale>
          <a:sx n="58" d="100"/>
          <a:sy n="58" d="100"/>
        </p:scale>
        <p:origin x="-253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E521AEA-8307-4E70-9CB3-7C3A7667281D}" type="datetimeFigureOut">
              <a:rPr lang="zh-TW" altLang="en-US" smtClean="0"/>
              <a:pPr/>
              <a:t>2012/6/3</a:t>
            </a:fld>
            <a:endParaRPr lang="zh-TW"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F86D73-B889-4B65-8751-8887D8E3C1BB}"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B3D01D-7598-454C-8C44-D9C2213552A0}" type="datetimeFigureOut">
              <a:rPr lang="zh-TW" altLang="en-US" smtClean="0"/>
              <a:pPr/>
              <a:t>2012/6/3</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D94266-D51C-4246-BF4E-6D0B1C8FB52A}"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EDD94266-D51C-4246-BF4E-6D0B1C8FB52A}" type="slidenum">
              <a:rPr lang="zh-TW" altLang="en-US" smtClean="0"/>
              <a:pPr/>
              <a:t>4</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981200"/>
            <a:ext cx="7772400" cy="1876428"/>
          </a:xfrm>
        </p:spPr>
        <p:txBody>
          <a:bodyPr anchor="b">
            <a:sp3d contourW="8890">
              <a:contourClr>
                <a:schemeClr val="accent3">
                  <a:shade val="55000"/>
                </a:schemeClr>
              </a:contourClr>
            </a:sp3d>
          </a:bodyPr>
          <a:lstStyle>
            <a:lvl1pPr algn="ctr">
              <a:defRPr sz="4400"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zh-TW" altLang="en-US" smtClean="0"/>
              <a:t>按一下以編輯母片標題樣式</a:t>
            </a:r>
            <a:endParaRPr kumimoji="0" lang="en-US"/>
          </a:p>
        </p:txBody>
      </p:sp>
      <p:sp>
        <p:nvSpPr>
          <p:cNvPr id="3" name="副標題 2"/>
          <p:cNvSpPr>
            <a:spLocks noGrp="1"/>
          </p:cNvSpPr>
          <p:nvPr>
            <p:ph type="subTitle" idx="1"/>
          </p:nvPr>
        </p:nvSpPr>
        <p:spPr>
          <a:xfrm>
            <a:off x="1371600" y="3857628"/>
            <a:ext cx="6400800" cy="1753200"/>
          </a:xfrm>
        </p:spPr>
        <p:txBody>
          <a:bodyPr/>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TW" altLang="en-US" smtClean="0"/>
              <a:t>按一下以編輯母片副標題樣式</a:t>
            </a:r>
            <a:endParaRPr kumimoji="0" lang="en-US"/>
          </a:p>
        </p:txBody>
      </p:sp>
      <p:sp>
        <p:nvSpPr>
          <p:cNvPr id="4" name="日期版面配置區 3"/>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bg>
      <p:bgRef idx="1003">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685800" y="3854150"/>
            <a:ext cx="7772400" cy="1860850"/>
          </a:xfrm>
        </p:spPr>
        <p:txBody>
          <a:bodyPr anchor="t"/>
          <a:lstStyle>
            <a:lvl1pPr algn="l">
              <a:defRPr sz="4400" b="1" cap="all"/>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685800" y="2356428"/>
            <a:ext cx="7772400" cy="1501200"/>
          </a:xfrm>
        </p:spPr>
        <p:txBody>
          <a:bodyPr anchor="b"/>
          <a:lstStyle>
            <a:lvl1pPr marL="0" indent="0" algn="l">
              <a:buNone/>
              <a:defRPr sz="2000">
                <a:solidFill>
                  <a:schemeClr val="tx2"/>
                </a:solidFill>
              </a:defRPr>
            </a:lvl1pPr>
            <a:lvl2pPr marL="457200" indent="0" algn="l">
              <a:buNone/>
              <a:defRPr sz="1800">
                <a:solidFill>
                  <a:schemeClr val="tx2"/>
                </a:solidFill>
              </a:defRPr>
            </a:lvl2pPr>
            <a:lvl3pPr marL="914400" indent="0" algn="l">
              <a:buNone/>
              <a:defRPr sz="1600">
                <a:solidFill>
                  <a:schemeClr val="tx2"/>
                </a:solidFill>
              </a:defRPr>
            </a:lvl3pPr>
            <a:lvl4pPr marL="1371600" indent="0" algn="l">
              <a:buNone/>
              <a:defRPr sz="1400">
                <a:solidFill>
                  <a:schemeClr val="tx2"/>
                </a:solidFill>
              </a:defRPr>
            </a:lvl4pPr>
            <a:lvl5pPr marL="1828800" indent="0" algn="l">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1CB18A59-350D-44DE-A060-A4C83BEBD928}" type="slidenum">
              <a:rPr lang="zh-TW" altLang="en-US" smtClean="0"/>
              <a:pPr/>
              <a:t>‹#›</a:t>
            </a:fld>
            <a:endParaRPr lang="zh-TW" altLang="en-US"/>
          </a:p>
        </p:txBody>
      </p:sp>
      <p:sp>
        <p:nvSpPr>
          <p:cNvPr id="2" name="標題 1"/>
          <p:cNvSpPr>
            <a:spLocks noGrp="1"/>
          </p:cNvSpPr>
          <p:nvPr>
            <p:ph type="title"/>
          </p:nvPr>
        </p:nvSpPr>
        <p:spPr/>
        <p:txBody>
          <a:bodyPr/>
          <a:lstStyle>
            <a:lvl1pPr>
              <a:defRPr/>
            </a:lvl1pPr>
          </a:lstStyle>
          <a:p>
            <a:r>
              <a:rPr kumimoji="0" lang="zh-TW" altLang="en-US" smtClean="0"/>
              <a:t>按一下以編輯母片標題樣式</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326258" y="381000"/>
            <a:ext cx="2667000" cy="1833554"/>
          </a:xfrm>
        </p:spPr>
        <p:txBody>
          <a:bodyPr anchor="ctr">
            <a:scene3d>
              <a:camera prst="orthographicFront"/>
              <a:lightRig rig="soft" dir="tl">
                <a:rot lat="0" lon="0" rev="0"/>
              </a:lightRig>
            </a:scene3d>
            <a:sp3d contourW="8890">
              <a:contourClr>
                <a:schemeClr val="accent3">
                  <a:shade val="55000"/>
                </a:schemeClr>
              </a:contourClr>
            </a:sp3d>
          </a:bodyPr>
          <a:lstStyle>
            <a:lvl1pPr algn="l">
              <a:defRPr sz="3200" b="1" kern="1200" cap="all" spc="50">
                <a:ln w="15875">
                  <a:noFill/>
                </a:ln>
                <a:solidFill>
                  <a:schemeClr val="tx2"/>
                </a:solidFill>
                <a:effectLst/>
                <a:latin typeface="+mj-lt"/>
                <a:ea typeface="+mj-ea"/>
                <a:cs typeface="+mj-cs"/>
              </a:defRPr>
            </a:lvl1pPr>
          </a:lstStyle>
          <a:p>
            <a:r>
              <a:rPr kumimoji="0" lang="zh-TW" altLang="en-US" smtClean="0"/>
              <a:t>按一下以編輯母片標題樣式</a:t>
            </a:r>
            <a:endParaRPr kumimoji="0" lang="en-US"/>
          </a:p>
        </p:txBody>
      </p:sp>
      <p:sp>
        <p:nvSpPr>
          <p:cNvPr id="3" name="內容版面配置區 2"/>
          <p:cNvSpPr>
            <a:spLocks noGrp="1"/>
          </p:cNvSpPr>
          <p:nvPr>
            <p:ph idx="1"/>
          </p:nvPr>
        </p:nvSpPr>
        <p:spPr>
          <a:xfrm>
            <a:off x="3352800" y="380999"/>
            <a:ext cx="5410200" cy="574516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文字版面配置區 3"/>
          <p:cNvSpPr>
            <a:spLocks noGrp="1"/>
          </p:cNvSpPr>
          <p:nvPr>
            <p:ph type="body" sz="half" idx="2"/>
          </p:nvPr>
        </p:nvSpPr>
        <p:spPr>
          <a:xfrm>
            <a:off x="326258" y="2214554"/>
            <a:ext cx="2667000" cy="391218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grpSp>
        <p:nvGrpSpPr>
          <p:cNvPr id="8" name="群組 7"/>
          <p:cNvGrpSpPr/>
          <p:nvPr/>
        </p:nvGrpSpPr>
        <p:grpSpPr>
          <a:xfrm>
            <a:off x="1580474" y="553734"/>
            <a:ext cx="7349244" cy="4741531"/>
            <a:chOff x="428596" y="553734"/>
            <a:chExt cx="7349244" cy="4741531"/>
          </a:xfrm>
        </p:grpSpPr>
        <p:sp>
          <p:nvSpPr>
            <p:cNvPr id="16" name="矩形 15"/>
            <p:cNvSpPr/>
            <p:nvPr userDrawn="1"/>
          </p:nvSpPr>
          <p:spPr>
            <a:xfrm rot="21480000">
              <a:off x="428596" y="580356"/>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7" name="矩形 16"/>
            <p:cNvSpPr/>
            <p:nvPr userDrawn="1"/>
          </p:nvSpPr>
          <p:spPr>
            <a:xfrm rot="21540000">
              <a:off x="437473" y="571479"/>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8" name="矩形 17"/>
            <p:cNvSpPr/>
            <p:nvPr userDrawn="1"/>
          </p:nvSpPr>
          <p:spPr>
            <a:xfrm>
              <a:off x="437481" y="553734"/>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grpSp>
      <p:sp>
        <p:nvSpPr>
          <p:cNvPr id="3" name="圖片版面配置區 2"/>
          <p:cNvSpPr>
            <a:spLocks noGrp="1"/>
          </p:cNvSpPr>
          <p:nvPr>
            <p:ph type="pic" idx="1"/>
          </p:nvPr>
        </p:nvSpPr>
        <p:spPr>
          <a:xfrm>
            <a:off x="1651912" y="612776"/>
            <a:ext cx="7215238" cy="4602175"/>
          </a:xfrm>
          <a:solidFill>
            <a:schemeClr val="bg2">
              <a:tint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TW" altLang="en-US" smtClean="0"/>
              <a:t>按一下圖示以新增圖片</a:t>
            </a:r>
            <a:endParaRPr kumimoji="0" lang="en-US"/>
          </a:p>
        </p:txBody>
      </p:sp>
      <p:sp useBgFill="1">
        <p:nvSpPr>
          <p:cNvPr id="2" name="標題 1"/>
          <p:cNvSpPr>
            <a:spLocks noGrp="1"/>
          </p:cNvSpPr>
          <p:nvPr>
            <p:ph type="title"/>
          </p:nvPr>
        </p:nvSpPr>
        <p:spPr>
          <a:xfrm>
            <a:off x="0" y="595295"/>
            <a:ext cx="1357290" cy="5691227"/>
          </a:xfrm>
          <a:noFill/>
        </p:spPr>
        <p:txBody>
          <a:bodyPr vert="eaVert" anchor="ctr">
            <a:noAutofit/>
          </a:bodyPr>
          <a:lstStyle>
            <a:lvl1pPr algn="l">
              <a:defRPr lang="zh-CN" altLang="en-US" sz="320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defRPr>
            </a:lvl1pPr>
          </a:lstStyle>
          <a:p>
            <a:r>
              <a:rPr kumimoji="0" lang="zh-TW" altLang="en-US" smtClean="0"/>
              <a:t>按一下以編輯母片標題樣式</a:t>
            </a:r>
            <a:endParaRPr kumimoji="0" lang="en-US"/>
          </a:p>
        </p:txBody>
      </p:sp>
      <p:sp>
        <p:nvSpPr>
          <p:cNvPr id="4" name="文字版面配置區 3"/>
          <p:cNvSpPr>
            <a:spLocks noGrp="1"/>
          </p:cNvSpPr>
          <p:nvPr>
            <p:ph type="body" sz="half" idx="2"/>
          </p:nvPr>
        </p:nvSpPr>
        <p:spPr>
          <a:xfrm>
            <a:off x="1714480" y="5481658"/>
            <a:ext cx="7215238" cy="804862"/>
          </a:xfrm>
        </p:spPr>
        <p:txBody>
          <a:bodyPr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286644" y="274640"/>
            <a:ext cx="1400156" cy="5851525"/>
          </a:xfrm>
        </p:spPr>
        <p:txBody>
          <a:bodyPr vert="eaVert"/>
          <a:lstStyle>
            <a:lvl1pPr>
              <a:defRPr lang="zh-CN" altLang="en-US"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274640"/>
            <a:ext cx="6829444" cy="5851525"/>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73FE4DD3-6885-4579-9128-8B4C2297AEC1}" type="datetimeFigureOut">
              <a:rPr lang="zh-TW" altLang="en-US" smtClean="0"/>
              <a:pPr/>
              <a:t>2012/6/3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CB18A59-350D-44DE-A060-A4C83BEBD928}"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rtlCol="0" anchor="ctr">
            <a:noAutofit/>
            <a:scene3d>
              <a:camera prst="orthographicFront"/>
              <a:lightRig rig="soft" dir="tl">
                <a:rot lat="0" lon="0" rev="0"/>
              </a:lightRig>
            </a:scene3d>
            <a:sp3d contourW="8890">
              <a:contourClr>
                <a:schemeClr val="accent3">
                  <a:shade val="55000"/>
                </a:schemeClr>
              </a:contourClr>
            </a:sp3d>
          </a:body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600200"/>
            <a:ext cx="8229600" cy="4724400"/>
          </a:xfrm>
          <a:prstGeom prst="rect">
            <a:avLst/>
          </a:prstGeom>
        </p:spPr>
        <p:txBody>
          <a:bodyPr vert="horz" rtlCol="0">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4" name="日期版面配置區 3"/>
          <p:cNvSpPr>
            <a:spLocks noGrp="1"/>
          </p:cNvSpPr>
          <p:nvPr>
            <p:ph type="dt" sz="half" idx="2"/>
          </p:nvPr>
        </p:nvSpPr>
        <p:spPr>
          <a:xfrm>
            <a:off x="8878" y="6483997"/>
            <a:ext cx="2133600"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73FE4DD3-6885-4579-9128-8B4C2297AEC1}" type="datetimeFigureOut">
              <a:rPr lang="zh-TW" altLang="en-US" smtClean="0"/>
              <a:pPr/>
              <a:t>2012/6/3</a:t>
            </a:fld>
            <a:endParaRPr lang="zh-TW" altLang="en-US"/>
          </a:p>
        </p:txBody>
      </p:sp>
      <p:sp>
        <p:nvSpPr>
          <p:cNvPr id="5" name="頁尾版面配置區 4"/>
          <p:cNvSpPr>
            <a:spLocks noGrp="1"/>
          </p:cNvSpPr>
          <p:nvPr>
            <p:ph type="ftr" sz="quarter" idx="3"/>
          </p:nvPr>
        </p:nvSpPr>
        <p:spPr>
          <a:xfrm>
            <a:off x="3124200" y="6483997"/>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992644" y="6483997"/>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fld id="{1CB18A59-350D-44DE-A060-A4C83BEBD928}"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000" b="1" kern="1200" cap="all" spc="5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90000"/>
        <a:buFont typeface="Cambria"/>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100000"/>
        <a:buFont typeface="Cambria"/>
        <a:buChar char="–"/>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60000"/>
        <a:buFont typeface="Wingdings 2"/>
        <a:buChar char="Ï"/>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90000"/>
        <a:buFont typeface="Calibri"/>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100000"/>
        <a:buFont typeface="Cambria"/>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23130;&#23035;&#21205;&#30059;.mp4"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29312;&#21033;&#20154;&#22971;&#21127;&#24773;&#22238;&#39015;.mp4"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大紅燈籠高高掛01.jpg"/>
          <p:cNvPicPr>
            <a:picLocks noChangeAspect="1"/>
          </p:cNvPicPr>
          <p:nvPr/>
        </p:nvPicPr>
        <p:blipFill>
          <a:blip r:embed="rId2" cstate="print"/>
          <a:stretch>
            <a:fillRect/>
          </a:stretch>
        </p:blipFill>
        <p:spPr>
          <a:xfrm>
            <a:off x="0" y="79570"/>
            <a:ext cx="4283968" cy="6778430"/>
          </a:xfrm>
          <a:prstGeom prst="rect">
            <a:avLst/>
          </a:prstGeom>
        </p:spPr>
      </p:pic>
      <p:sp>
        <p:nvSpPr>
          <p:cNvPr id="2" name="標題 1"/>
          <p:cNvSpPr>
            <a:spLocks noGrp="1"/>
          </p:cNvSpPr>
          <p:nvPr>
            <p:ph type="ctrTitle"/>
          </p:nvPr>
        </p:nvSpPr>
        <p:spPr>
          <a:xfrm>
            <a:off x="683568" y="1484784"/>
            <a:ext cx="8280920" cy="1470025"/>
          </a:xfrm>
        </p:spPr>
        <p:txBody>
          <a:bodyPr>
            <a:normAutofit/>
          </a:bodyPr>
          <a:lstStyle/>
          <a:p>
            <a:r>
              <a:rPr lang="zh-TW" altLang="en-US" sz="2800" dirty="0" smtClean="0">
                <a:solidFill>
                  <a:srgbClr val="002060"/>
                </a:solidFill>
                <a:latin typeface="標楷體" pitchFamily="65" charset="-120"/>
                <a:ea typeface="標楷體" pitchFamily="65" charset="-120"/>
              </a:rPr>
              <a:t>                 </a:t>
            </a:r>
            <a:r>
              <a:rPr lang="zh-TW" altLang="en-US" sz="2800" dirty="0" smtClean="0">
                <a:ln w="15875" cmpd="sng">
                  <a:noFill/>
                  <a:prstDash val="solid"/>
                </a:ln>
                <a:solidFill>
                  <a:srgbClr val="002060"/>
                </a:solidFill>
                <a:latin typeface="標楷體" pitchFamily="65" charset="-120"/>
                <a:ea typeface="標楷體" pitchFamily="65" charset="-120"/>
              </a:rPr>
              <a:t>女人不管唸多少書，</a:t>
            </a:r>
            <a:r>
              <a:rPr lang="en-US" altLang="zh-TW" sz="2800" dirty="0" smtClean="0">
                <a:ln w="15875" cmpd="sng">
                  <a:noFill/>
                  <a:prstDash val="solid"/>
                </a:ln>
                <a:solidFill>
                  <a:srgbClr val="002060"/>
                </a:solidFill>
                <a:latin typeface="標楷體" pitchFamily="65" charset="-120"/>
                <a:ea typeface="標楷體" pitchFamily="65" charset="-120"/>
              </a:rPr>
              <a:t/>
            </a:r>
            <a:br>
              <a:rPr lang="en-US" altLang="zh-TW" sz="2800" dirty="0" smtClean="0">
                <a:ln w="15875" cmpd="sng">
                  <a:noFill/>
                  <a:prstDash val="solid"/>
                </a:ln>
                <a:solidFill>
                  <a:srgbClr val="002060"/>
                </a:solidFill>
                <a:latin typeface="標楷體" pitchFamily="65" charset="-120"/>
                <a:ea typeface="標楷體" pitchFamily="65" charset="-120"/>
              </a:rPr>
            </a:br>
            <a:r>
              <a:rPr lang="zh-TW" altLang="en-US" sz="2800" dirty="0" smtClean="0">
                <a:ln w="15875" cmpd="sng">
                  <a:noFill/>
                  <a:prstDash val="solid"/>
                </a:ln>
                <a:solidFill>
                  <a:srgbClr val="002060"/>
                </a:solidFill>
                <a:latin typeface="標楷體" pitchFamily="65" charset="-120"/>
                <a:ea typeface="標楷體" pitchFamily="65" charset="-120"/>
              </a:rPr>
              <a:t>                    都是男人身上的一件衣服</a:t>
            </a:r>
            <a:r>
              <a:rPr lang="en-US" altLang="zh-TW" sz="2800" dirty="0" smtClean="0">
                <a:ln w="15875" cmpd="sng">
                  <a:noFill/>
                  <a:prstDash val="solid"/>
                </a:ln>
                <a:solidFill>
                  <a:srgbClr val="002060"/>
                </a:solidFill>
                <a:latin typeface="標楷體" pitchFamily="65" charset="-120"/>
                <a:ea typeface="標楷體" pitchFamily="65" charset="-120"/>
              </a:rPr>
              <a:t>-</a:t>
            </a:r>
            <a:endParaRPr lang="zh-TW" altLang="en-US" sz="2800" dirty="0">
              <a:ln w="15875" cmpd="sng">
                <a:noFill/>
                <a:prstDash val="solid"/>
              </a:ln>
              <a:solidFill>
                <a:srgbClr val="002060"/>
              </a:solidFill>
              <a:latin typeface="標楷體" pitchFamily="65" charset="-120"/>
              <a:ea typeface="標楷體" pitchFamily="65" charset="-120"/>
            </a:endParaRPr>
          </a:p>
        </p:txBody>
      </p:sp>
      <p:sp>
        <p:nvSpPr>
          <p:cNvPr id="3" name="副標題 2"/>
          <p:cNvSpPr>
            <a:spLocks noGrp="1"/>
          </p:cNvSpPr>
          <p:nvPr>
            <p:ph type="subTitle" idx="1"/>
          </p:nvPr>
        </p:nvSpPr>
        <p:spPr>
          <a:xfrm>
            <a:off x="1403648" y="3212976"/>
            <a:ext cx="7740352" cy="1752600"/>
          </a:xfrm>
        </p:spPr>
        <p:txBody>
          <a:bodyPr>
            <a:normAutofit/>
          </a:bodyPr>
          <a:lstStyle/>
          <a:p>
            <a:r>
              <a:rPr lang="zh-TW" altLang="en-US" sz="5400" dirty="0" smtClean="0">
                <a:latin typeface="標楷體" pitchFamily="65" charset="-120"/>
                <a:ea typeface="標楷體" pitchFamily="65" charset="-120"/>
              </a:rPr>
              <a:t>        </a:t>
            </a:r>
            <a:r>
              <a:rPr lang="zh-TW" altLang="en-US" sz="4800" b="1" dirty="0" smtClean="0">
                <a:solidFill>
                  <a:srgbClr val="C00000"/>
                </a:solidFill>
                <a:latin typeface="標楷體" pitchFamily="65" charset="-120"/>
                <a:ea typeface="標楷體" pitchFamily="65" charset="-120"/>
              </a:rPr>
              <a:t>大紅燈籠高高掛</a:t>
            </a:r>
            <a:endParaRPr lang="zh-TW" altLang="en-US" sz="4800" b="1" dirty="0">
              <a:solidFill>
                <a:srgbClr val="C0000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1988840"/>
            <a:ext cx="8229600" cy="1143000"/>
          </a:xfrm>
        </p:spPr>
        <p:txBody>
          <a:bodyPr/>
          <a:lstStyle/>
          <a:p>
            <a:r>
              <a:rPr lang="zh-TW" altLang="en-US" sz="5400" dirty="0" smtClean="0">
                <a:ln w="15875" cmpd="sng">
                  <a:noFill/>
                  <a:prstDash val="solid"/>
                </a:ln>
                <a:solidFill>
                  <a:srgbClr val="C00000"/>
                </a:solidFill>
                <a:latin typeface="標楷體" pitchFamily="65" charset="-120"/>
                <a:ea typeface="標楷體" pitchFamily="65" charset="-120"/>
              </a:rPr>
              <a:t>增能主題</a:t>
            </a:r>
            <a:r>
              <a:rPr lang="en-US" altLang="zh-TW" sz="5400" dirty="0" smtClean="0">
                <a:ln w="15875" cmpd="sng">
                  <a:noFill/>
                  <a:prstDash val="solid"/>
                </a:ln>
                <a:solidFill>
                  <a:srgbClr val="C00000"/>
                </a:solidFill>
                <a:latin typeface="標楷體" pitchFamily="65" charset="-120"/>
                <a:ea typeface="標楷體" pitchFamily="65" charset="-120"/>
              </a:rPr>
              <a:t>--</a:t>
            </a:r>
            <a:r>
              <a:rPr lang="zh-TW" altLang="en-US" sz="5400" dirty="0" smtClean="0">
                <a:ln w="15875" cmpd="sng">
                  <a:noFill/>
                  <a:prstDash val="solid"/>
                </a:ln>
                <a:solidFill>
                  <a:srgbClr val="C00000"/>
                </a:solidFill>
                <a:latin typeface="標楷體" pitchFamily="65" charset="-120"/>
                <a:ea typeface="標楷體" pitchFamily="65" charset="-120"/>
              </a:rPr>
              <a:t>文學中的婚姻</a:t>
            </a:r>
            <a:r>
              <a:rPr lang="en-US" altLang="zh-TW" sz="5400" dirty="0" smtClean="0">
                <a:ln w="15875" cmpd="sng">
                  <a:noFill/>
                  <a:prstDash val="solid"/>
                </a:ln>
                <a:solidFill>
                  <a:srgbClr val="C00000"/>
                </a:solidFill>
                <a:latin typeface="標楷體" pitchFamily="65" charset="-120"/>
                <a:ea typeface="標楷體" pitchFamily="65" charset="-120"/>
              </a:rPr>
              <a:t/>
            </a:r>
            <a:br>
              <a:rPr lang="en-US" altLang="zh-TW" sz="5400" dirty="0" smtClean="0">
                <a:ln w="15875" cmpd="sng">
                  <a:noFill/>
                  <a:prstDash val="solid"/>
                </a:ln>
                <a:solidFill>
                  <a:srgbClr val="C00000"/>
                </a:solidFill>
                <a:latin typeface="標楷體" pitchFamily="65" charset="-120"/>
                <a:ea typeface="標楷體" pitchFamily="65" charset="-120"/>
              </a:rPr>
            </a:br>
            <a:endParaRPr lang="zh-TW" altLang="en-US" sz="5400"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a:xfrm>
            <a:off x="457200" y="2852936"/>
            <a:ext cx="8229600" cy="1872208"/>
          </a:xfrm>
        </p:spPr>
        <p:txBody>
          <a:bodyPr>
            <a:normAutofit fontScale="55000" lnSpcReduction="20000"/>
          </a:bodyPr>
          <a:lstStyle/>
          <a:p>
            <a:pPr>
              <a:buNone/>
            </a:pPr>
            <a:r>
              <a:rPr lang="zh-TW" altLang="en-US" sz="4400" b="1" dirty="0" smtClean="0">
                <a:solidFill>
                  <a:srgbClr val="002060"/>
                </a:solidFill>
                <a:latin typeface="標楷體" pitchFamily="65" charset="-120"/>
                <a:ea typeface="標楷體" pitchFamily="65" charset="-120"/>
              </a:rPr>
              <a:t>   </a:t>
            </a:r>
            <a:r>
              <a:rPr lang="zh-TW" altLang="en-US" sz="4400" b="1" dirty="0" smtClean="0">
                <a:solidFill>
                  <a:srgbClr val="FF0000"/>
                </a:solidFill>
                <a:latin typeface="標楷體" pitchFamily="65" charset="-120"/>
                <a:ea typeface="標楷體" pitchFamily="65" charset="-120"/>
              </a:rPr>
              <a:t>                      </a:t>
            </a:r>
            <a:endParaRPr lang="en-US" altLang="zh-TW" sz="4400" b="1" dirty="0" smtClean="0">
              <a:solidFill>
                <a:srgbClr val="FF0000"/>
              </a:solidFill>
              <a:latin typeface="標楷體" pitchFamily="65" charset="-120"/>
              <a:ea typeface="標楷體" pitchFamily="65" charset="-120"/>
            </a:endParaRPr>
          </a:p>
          <a:p>
            <a:pPr algn="ctr">
              <a:buNone/>
            </a:pPr>
            <a:endParaRPr lang="en-US" altLang="zh-TW" sz="4400" b="1" dirty="0" smtClean="0">
              <a:solidFill>
                <a:srgbClr val="002060"/>
              </a:solidFill>
              <a:latin typeface="標楷體" pitchFamily="65" charset="-120"/>
              <a:ea typeface="標楷體" pitchFamily="65" charset="-120"/>
            </a:endParaRPr>
          </a:p>
          <a:p>
            <a:pPr algn="ctr">
              <a:buNone/>
            </a:pPr>
            <a:endParaRPr lang="en-US" altLang="zh-TW" sz="4400" b="1" dirty="0" smtClean="0">
              <a:solidFill>
                <a:srgbClr val="002060"/>
              </a:solidFill>
              <a:latin typeface="標楷體" pitchFamily="65" charset="-120"/>
              <a:ea typeface="標楷體" pitchFamily="65" charset="-120"/>
            </a:endParaRPr>
          </a:p>
          <a:p>
            <a:pPr algn="ctr">
              <a:buNone/>
            </a:pPr>
            <a:r>
              <a:rPr lang="zh-TW" altLang="en-US" sz="7700" b="1" dirty="0" smtClean="0">
                <a:solidFill>
                  <a:srgbClr val="002060"/>
                </a:solidFill>
                <a:latin typeface="標楷體" pitchFamily="65" charset="-120"/>
                <a:ea typeface="標楷體" pitchFamily="65" charset="-120"/>
              </a:rPr>
              <a:t>授課教師</a:t>
            </a:r>
            <a:r>
              <a:rPr lang="en-US" altLang="zh-TW" sz="7700" b="1" dirty="0" smtClean="0">
                <a:solidFill>
                  <a:srgbClr val="002060"/>
                </a:solidFill>
                <a:latin typeface="標楷體" pitchFamily="65" charset="-120"/>
                <a:ea typeface="標楷體" pitchFamily="65" charset="-120"/>
              </a:rPr>
              <a:t>:</a:t>
            </a:r>
            <a:r>
              <a:rPr lang="zh-TW" altLang="en-US" sz="7700" b="1" dirty="0" smtClean="0">
                <a:solidFill>
                  <a:srgbClr val="002060"/>
                </a:solidFill>
                <a:latin typeface="標楷體" pitchFamily="65" charset="-120"/>
                <a:ea typeface="標楷體" pitchFamily="65" charset="-120"/>
              </a:rPr>
              <a:t>李宜蓁老師</a:t>
            </a:r>
            <a:endParaRPr lang="zh-TW" altLang="en-US" sz="77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426170"/>
          </a:xfrm>
        </p:spPr>
        <p:txBody>
          <a:bodyPr/>
          <a:lstStyle/>
          <a:p>
            <a:r>
              <a:rPr lang="zh-TW" altLang="en-US" sz="4800" u="sng" dirty="0" smtClean="0">
                <a:ln w="15875" cmpd="sng">
                  <a:noFill/>
                  <a:prstDash val="solid"/>
                </a:ln>
                <a:solidFill>
                  <a:srgbClr val="C00000"/>
                </a:solidFill>
                <a:latin typeface="標楷體" pitchFamily="65" charset="-120"/>
                <a:ea typeface="標楷體" pitchFamily="65" charset="-120"/>
              </a:rPr>
              <a:t>走入婚姻前的濃烈情感 </a:t>
            </a:r>
            <a:r>
              <a:rPr lang="en-US" altLang="zh-TW" sz="4800" u="sng" dirty="0" smtClean="0">
                <a:ln w="15875" cmpd="sng">
                  <a:noFill/>
                  <a:prstDash val="solid"/>
                </a:ln>
                <a:solidFill>
                  <a:srgbClr val="C00000"/>
                </a:solidFill>
                <a:latin typeface="標楷體" pitchFamily="65" charset="-120"/>
                <a:ea typeface="標楷體" pitchFamily="65" charset="-120"/>
              </a:rPr>
              <a:t>- </a:t>
            </a:r>
            <a:br>
              <a:rPr lang="en-US" altLang="zh-TW" sz="4800" u="sng" dirty="0" smtClean="0">
                <a:ln w="15875" cmpd="sng">
                  <a:noFill/>
                  <a:prstDash val="solid"/>
                </a:ln>
                <a:solidFill>
                  <a:srgbClr val="C00000"/>
                </a:solidFill>
                <a:latin typeface="標楷體" pitchFamily="65" charset="-120"/>
                <a:ea typeface="標楷體" pitchFamily="65" charset="-120"/>
              </a:rPr>
            </a:br>
            <a:r>
              <a:rPr lang="en-US" altLang="zh-TW" u="sng" dirty="0" smtClean="0">
                <a:ln w="15875" cmpd="sng">
                  <a:noFill/>
                  <a:prstDash val="solid"/>
                </a:ln>
                <a:solidFill>
                  <a:srgbClr val="C00000"/>
                </a:solidFill>
                <a:latin typeface="標楷體" pitchFamily="65" charset="-120"/>
                <a:ea typeface="標楷體" pitchFamily="65" charset="-120"/>
              </a:rPr>
              <a:t/>
            </a:r>
            <a:br>
              <a:rPr lang="en-US" altLang="zh-TW" u="sng" dirty="0" smtClean="0">
                <a:ln w="15875" cmpd="sng">
                  <a:noFill/>
                  <a:prstDash val="solid"/>
                </a:ln>
                <a:solidFill>
                  <a:srgbClr val="C00000"/>
                </a:solidFill>
                <a:latin typeface="標楷體" pitchFamily="65" charset="-120"/>
                <a:ea typeface="標楷體" pitchFamily="65" charset="-120"/>
              </a:rPr>
            </a:br>
            <a:r>
              <a:rPr lang="en-US" altLang="zh-TW" dirty="0" smtClean="0">
                <a:ln w="15875" cmpd="sng">
                  <a:noFill/>
                  <a:prstDash val="solid"/>
                </a:ln>
                <a:solidFill>
                  <a:srgbClr val="C00000"/>
                </a:solidFill>
                <a:latin typeface="標楷體" pitchFamily="65" charset="-120"/>
                <a:ea typeface="標楷體" pitchFamily="65" charset="-120"/>
              </a:rPr>
              <a:t>          </a:t>
            </a:r>
            <a:r>
              <a:rPr lang="en-US" altLang="zh-TW" dirty="0" smtClean="0">
                <a:ln w="15875" cmpd="sng">
                  <a:noFill/>
                  <a:prstDash val="solid"/>
                </a:ln>
                <a:solidFill>
                  <a:srgbClr val="00863D"/>
                </a:solidFill>
                <a:latin typeface="標楷體" pitchFamily="65" charset="-120"/>
                <a:ea typeface="標楷體" pitchFamily="65" charset="-120"/>
              </a:rPr>
              <a:t>(1)</a:t>
            </a:r>
            <a:r>
              <a:rPr lang="zh-TW" altLang="en-US" dirty="0" smtClean="0">
                <a:ln w="15875" cmpd="sng">
                  <a:noFill/>
                  <a:prstDash val="solid"/>
                </a:ln>
                <a:solidFill>
                  <a:srgbClr val="00863D"/>
                </a:solidFill>
                <a:latin typeface="標楷體" pitchFamily="65" charset="-120"/>
                <a:ea typeface="標楷體" pitchFamily="65" charset="-120"/>
              </a:rPr>
              <a:t>未嫁女孩真切呼喊</a:t>
            </a:r>
            <a:endParaRPr lang="zh-TW" altLang="en-US" dirty="0">
              <a:ln w="15875" cmpd="sng">
                <a:noFill/>
                <a:prstDash val="solid"/>
              </a:ln>
              <a:solidFill>
                <a:srgbClr val="00863D"/>
              </a:solidFill>
              <a:latin typeface="標楷體" pitchFamily="65" charset="-120"/>
              <a:ea typeface="標楷體" pitchFamily="65" charset="-120"/>
            </a:endParaRPr>
          </a:p>
        </p:txBody>
      </p:sp>
      <p:sp>
        <p:nvSpPr>
          <p:cNvPr id="3" name="內容版面配置區 2"/>
          <p:cNvSpPr>
            <a:spLocks noGrp="1"/>
          </p:cNvSpPr>
          <p:nvPr>
            <p:ph idx="1"/>
          </p:nvPr>
        </p:nvSpPr>
        <p:spPr>
          <a:xfrm>
            <a:off x="467544" y="1556792"/>
            <a:ext cx="8229600" cy="4724400"/>
          </a:xfrm>
        </p:spPr>
        <p:txBody>
          <a:bodyPr>
            <a:normAutofit/>
          </a:bodyPr>
          <a:lstStyle/>
          <a:p>
            <a:pPr>
              <a:buNone/>
            </a:pPr>
            <a:r>
              <a:rPr lang="zh-TW" altLang="en-US" b="1" dirty="0" smtClean="0">
                <a:solidFill>
                  <a:srgbClr val="002060"/>
                </a:solidFill>
                <a:latin typeface="標楷體" pitchFamily="65" charset="-120"/>
                <a:ea typeface="標楷體" pitchFamily="65" charset="-120"/>
              </a:rPr>
              <a:t>          </a:t>
            </a:r>
            <a:r>
              <a:rPr lang="zh-TW" altLang="en-US" dirty="0" smtClean="0">
                <a:solidFill>
                  <a:srgbClr val="002060"/>
                </a:solidFill>
                <a:latin typeface="標楷體" pitchFamily="65" charset="-120"/>
                <a:ea typeface="標楷體" pitchFamily="65" charset="-120"/>
              </a:rPr>
              <a:t>    </a:t>
            </a:r>
            <a:endParaRPr lang="en-US" altLang="zh-TW" dirty="0" smtClean="0">
              <a:solidFill>
                <a:srgbClr val="002060"/>
              </a:solidFill>
              <a:latin typeface="標楷體" pitchFamily="65" charset="-120"/>
              <a:ea typeface="標楷體" pitchFamily="65" charset="-120"/>
            </a:endParaRPr>
          </a:p>
          <a:p>
            <a:pPr algn="ctr">
              <a:buNone/>
            </a:pPr>
            <a:r>
              <a:rPr lang="zh-TW" altLang="en-US" b="1" dirty="0" smtClean="0">
                <a:solidFill>
                  <a:srgbClr val="00863D"/>
                </a:solidFill>
                <a:latin typeface="標楷體" pitchFamily="65" charset="-120"/>
                <a:ea typeface="標楷體" pitchFamily="65" charset="-120"/>
              </a:rPr>
              <a:t>    ＜摽有梅＞</a:t>
            </a:r>
            <a:r>
              <a:rPr lang="en-US" altLang="zh-TW" b="1" dirty="0" smtClean="0">
                <a:solidFill>
                  <a:srgbClr val="00863D"/>
                </a:solidFill>
                <a:latin typeface="標楷體" pitchFamily="65" charset="-120"/>
                <a:ea typeface="標楷體" pitchFamily="65" charset="-120"/>
              </a:rPr>
              <a:t>(</a:t>
            </a:r>
            <a:r>
              <a:rPr lang="zh-TW" altLang="en-US" b="1" dirty="0" smtClean="0">
                <a:solidFill>
                  <a:srgbClr val="00863D"/>
                </a:solidFill>
                <a:latin typeface="標楷體" pitchFamily="65" charset="-120"/>
                <a:ea typeface="標楷體" pitchFamily="65" charset="-120"/>
              </a:rPr>
              <a:t>詩經</a:t>
            </a:r>
            <a:r>
              <a:rPr lang="en-US" altLang="zh-TW" b="1" dirty="0" smtClean="0">
                <a:solidFill>
                  <a:srgbClr val="00863D"/>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　 　</a:t>
            </a:r>
            <a:r>
              <a:rPr lang="en-US" altLang="zh-TW" b="1" dirty="0" smtClean="0">
                <a:solidFill>
                  <a:srgbClr val="002060"/>
                </a:solidFill>
                <a:latin typeface="標楷體" pitchFamily="65" charset="-120"/>
                <a:ea typeface="標楷體" pitchFamily="65" charset="-120"/>
              </a:rPr>
              <a:t/>
            </a:r>
            <a:br>
              <a:rPr lang="en-US" altLang="zh-TW" b="1" dirty="0" smtClean="0">
                <a:solidFill>
                  <a:srgbClr val="002060"/>
                </a:solidFill>
                <a:latin typeface="標楷體" pitchFamily="65" charset="-120"/>
                <a:ea typeface="標楷體" pitchFamily="65" charset="-120"/>
              </a:rPr>
            </a:br>
            <a:r>
              <a:rPr lang="en-US" altLang="zh-TW" b="1" dirty="0" smtClean="0">
                <a:solidFill>
                  <a:srgbClr val="002060"/>
                </a:solidFill>
                <a:latin typeface="標楷體" pitchFamily="65" charset="-120"/>
                <a:ea typeface="標楷體" pitchFamily="65" charset="-120"/>
              </a:rPr>
              <a:t/>
            </a:r>
            <a:br>
              <a:rPr lang="en-US" altLang="zh-TW" b="1" dirty="0" smtClean="0">
                <a:solidFill>
                  <a:srgbClr val="002060"/>
                </a:solidFill>
                <a:latin typeface="標楷體" pitchFamily="65" charset="-120"/>
                <a:ea typeface="標楷體" pitchFamily="65" charset="-120"/>
              </a:rPr>
            </a:br>
            <a:r>
              <a:rPr lang="zh-TW" altLang="en-US" sz="2800" b="1" dirty="0" smtClean="0">
                <a:solidFill>
                  <a:srgbClr val="002060"/>
                </a:solidFill>
                <a:latin typeface="標楷體" pitchFamily="65" charset="-120"/>
                <a:ea typeface="標楷體" pitchFamily="65" charset="-120"/>
              </a:rPr>
              <a:t>摽有梅，其實七兮；求我庶士，迨其吉兮！ </a:t>
            </a:r>
            <a:br>
              <a:rPr lang="zh-TW" altLang="en-US" sz="2800" b="1" dirty="0" smtClean="0">
                <a:solidFill>
                  <a:srgbClr val="002060"/>
                </a:solidFill>
                <a:latin typeface="標楷體" pitchFamily="65" charset="-120"/>
                <a:ea typeface="標楷體" pitchFamily="65" charset="-120"/>
              </a:rPr>
            </a:br>
            <a:r>
              <a:rPr lang="zh-TW" altLang="en-US" sz="2800" b="1" dirty="0" smtClean="0">
                <a:solidFill>
                  <a:srgbClr val="002060"/>
                </a:solidFill>
                <a:latin typeface="標楷體" pitchFamily="65" charset="-120"/>
                <a:ea typeface="標楷體" pitchFamily="65" charset="-120"/>
              </a:rPr>
              <a:t/>
            </a:r>
            <a:br>
              <a:rPr lang="zh-TW" altLang="en-US" sz="2800" b="1" dirty="0" smtClean="0">
                <a:solidFill>
                  <a:srgbClr val="002060"/>
                </a:solidFill>
                <a:latin typeface="標楷體" pitchFamily="65" charset="-120"/>
                <a:ea typeface="標楷體" pitchFamily="65" charset="-120"/>
              </a:rPr>
            </a:br>
            <a:r>
              <a:rPr lang="zh-TW" altLang="en-US" sz="2800" b="1" dirty="0" smtClean="0">
                <a:solidFill>
                  <a:srgbClr val="002060"/>
                </a:solidFill>
                <a:latin typeface="標楷體" pitchFamily="65" charset="-120"/>
                <a:ea typeface="標楷體" pitchFamily="65" charset="-120"/>
              </a:rPr>
              <a:t>摽有梅，其實三兮；求我庶士，迨其今兮！ </a:t>
            </a:r>
            <a:endParaRPr lang="en-US" altLang="zh-TW" sz="2800" b="1" dirty="0" smtClean="0">
              <a:solidFill>
                <a:srgbClr val="002060"/>
              </a:solidFill>
              <a:latin typeface="標楷體" pitchFamily="65" charset="-120"/>
              <a:ea typeface="標楷體" pitchFamily="65" charset="-120"/>
            </a:endParaRPr>
          </a:p>
          <a:p>
            <a:pPr algn="ctr">
              <a:buNone/>
            </a:pPr>
            <a:endParaRPr lang="en-US" altLang="zh-TW" sz="2800" b="1" dirty="0" smtClean="0">
              <a:solidFill>
                <a:srgbClr val="002060"/>
              </a:solidFill>
              <a:latin typeface="標楷體" pitchFamily="65" charset="-120"/>
              <a:ea typeface="標楷體" pitchFamily="65" charset="-120"/>
            </a:endParaRPr>
          </a:p>
          <a:p>
            <a:pPr algn="ctr">
              <a:buNone/>
            </a:pPr>
            <a:r>
              <a:rPr lang="zh-TW" altLang="en-US" sz="2800" b="1" dirty="0" smtClean="0">
                <a:solidFill>
                  <a:srgbClr val="002060"/>
                </a:solidFill>
                <a:latin typeface="標楷體" pitchFamily="65" charset="-120"/>
                <a:ea typeface="標楷體" pitchFamily="65" charset="-120"/>
              </a:rPr>
              <a:t>摽有梅，頃筐塈</a:t>
            </a:r>
            <a:r>
              <a:rPr lang="en-US" altLang="zh-TW" sz="2800" b="1" dirty="0" smtClean="0">
                <a:solidFill>
                  <a:srgbClr val="002060"/>
                </a:solidFill>
                <a:latin typeface="標楷體" pitchFamily="65" charset="-120"/>
                <a:ea typeface="標楷體" pitchFamily="65" charset="-120"/>
              </a:rPr>
              <a:t>(</a:t>
            </a:r>
            <a:r>
              <a:rPr lang="zh-TW" altLang="en-US" sz="2800" b="1" dirty="0" smtClean="0">
                <a:solidFill>
                  <a:srgbClr val="002060"/>
                </a:solidFill>
                <a:latin typeface="標楷體" pitchFamily="65" charset="-120"/>
                <a:ea typeface="標楷體" pitchFamily="65" charset="-120"/>
              </a:rPr>
              <a:t>ㄐ一ˋ</a:t>
            </a:r>
            <a:r>
              <a:rPr lang="en-US" altLang="zh-TW" sz="2800" b="1" dirty="0" smtClean="0">
                <a:solidFill>
                  <a:srgbClr val="002060"/>
                </a:solidFill>
                <a:latin typeface="標楷體" pitchFamily="65" charset="-120"/>
                <a:ea typeface="標楷體" pitchFamily="65" charset="-120"/>
              </a:rPr>
              <a:t>)</a:t>
            </a:r>
            <a:r>
              <a:rPr lang="zh-TW" altLang="en-US" sz="2800" b="1" dirty="0" smtClean="0">
                <a:solidFill>
                  <a:srgbClr val="002060"/>
                </a:solidFill>
                <a:latin typeface="標楷體" pitchFamily="65" charset="-120"/>
                <a:ea typeface="標楷體" pitchFamily="65" charset="-120"/>
              </a:rPr>
              <a:t>之；求我庶士，迨其謂之！</a:t>
            </a:r>
            <a:endParaRPr lang="en-US" altLang="zh-TW" sz="2800" b="1" dirty="0" smtClean="0">
              <a:solidFill>
                <a:srgbClr val="002060"/>
              </a:solidFill>
              <a:latin typeface="標楷體" pitchFamily="65" charset="-120"/>
              <a:ea typeface="標楷體" pitchFamily="65" charset="-120"/>
            </a:endParaRPr>
          </a:p>
          <a:p>
            <a:endParaRPr lang="zh-TW" altLang="en-US" dirty="0"/>
          </a:p>
        </p:txBody>
      </p:sp>
      <p:pic>
        <p:nvPicPr>
          <p:cNvPr id="4" name="圖片 3" descr="摽有梅02.jpg"/>
          <p:cNvPicPr>
            <a:picLocks noChangeAspect="1"/>
          </p:cNvPicPr>
          <p:nvPr/>
        </p:nvPicPr>
        <p:blipFill>
          <a:blip r:embed="rId2" cstate="print"/>
          <a:stretch>
            <a:fillRect/>
          </a:stretch>
        </p:blipFill>
        <p:spPr>
          <a:xfrm>
            <a:off x="611560" y="836712"/>
            <a:ext cx="2587522" cy="222009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692696"/>
            <a:ext cx="8229600" cy="1152128"/>
          </a:xfrm>
        </p:spPr>
        <p:txBody>
          <a:bodyPr/>
          <a:lstStyle/>
          <a:p>
            <a:r>
              <a:rPr lang="zh-TW" altLang="en-US" sz="4800" u="sng" dirty="0" smtClean="0">
                <a:ln w="15875" cmpd="sng">
                  <a:noFill/>
                  <a:prstDash val="solid"/>
                </a:ln>
                <a:solidFill>
                  <a:schemeClr val="accent3">
                    <a:lumMod val="75000"/>
                  </a:schemeClr>
                </a:solidFill>
                <a:latin typeface="標楷體" pitchFamily="65" charset="-120"/>
                <a:ea typeface="標楷體" pitchFamily="65" charset="-120"/>
              </a:rPr>
              <a:t>摽有梅，其實七兮；</a:t>
            </a:r>
            <a:r>
              <a:rPr lang="en-US" altLang="zh-TW" sz="4800" u="sng" dirty="0" smtClean="0">
                <a:ln w="15875" cmpd="sng">
                  <a:noFill/>
                  <a:prstDash val="solid"/>
                </a:ln>
                <a:solidFill>
                  <a:schemeClr val="accent3">
                    <a:lumMod val="75000"/>
                  </a:schemeClr>
                </a:solidFill>
                <a:latin typeface="標楷體" pitchFamily="65" charset="-120"/>
                <a:ea typeface="標楷體" pitchFamily="65" charset="-120"/>
              </a:rPr>
              <a:t/>
            </a:r>
            <a:br>
              <a:rPr lang="en-US" altLang="zh-TW" sz="4800" u="sng" dirty="0" smtClean="0">
                <a:ln w="15875" cmpd="sng">
                  <a:noFill/>
                  <a:prstDash val="solid"/>
                </a:ln>
                <a:solidFill>
                  <a:schemeClr val="accent3">
                    <a:lumMod val="75000"/>
                  </a:schemeClr>
                </a:solidFill>
                <a:latin typeface="標楷體" pitchFamily="65" charset="-120"/>
                <a:ea typeface="標楷體" pitchFamily="65" charset="-120"/>
              </a:rPr>
            </a:br>
            <a:r>
              <a:rPr lang="zh-TW" altLang="en-US" sz="4800" u="sng" dirty="0" smtClean="0">
                <a:ln w="15875" cmpd="sng">
                  <a:noFill/>
                  <a:prstDash val="solid"/>
                </a:ln>
                <a:solidFill>
                  <a:schemeClr val="accent3">
                    <a:lumMod val="75000"/>
                  </a:schemeClr>
                </a:solidFill>
                <a:latin typeface="標楷體" pitchFamily="65" charset="-120"/>
                <a:ea typeface="標楷體" pitchFamily="65" charset="-120"/>
              </a:rPr>
              <a:t>求我庶士，迨其吉兮！</a:t>
            </a:r>
            <a:endParaRPr lang="zh-TW" altLang="en-US" sz="4800" u="sng" dirty="0">
              <a:ln w="15875" cmpd="sng">
                <a:noFill/>
                <a:prstDash val="solid"/>
              </a:ln>
              <a:solidFill>
                <a:schemeClr val="accent3">
                  <a:lumMod val="75000"/>
                </a:schemeClr>
              </a:solidFill>
            </a:endParaRPr>
          </a:p>
        </p:txBody>
      </p:sp>
      <p:sp>
        <p:nvSpPr>
          <p:cNvPr id="3" name="內容版面配置區 2"/>
          <p:cNvSpPr>
            <a:spLocks noGrp="1"/>
          </p:cNvSpPr>
          <p:nvPr>
            <p:ph idx="1"/>
          </p:nvPr>
        </p:nvSpPr>
        <p:spPr>
          <a:xfrm>
            <a:off x="457200" y="2060848"/>
            <a:ext cx="8229600" cy="4263752"/>
          </a:xfrm>
        </p:spPr>
        <p:txBody>
          <a:bodyPr/>
          <a:lstStyle/>
          <a:p>
            <a:endParaRPr lang="en-US" altLang="zh-TW" b="1" dirty="0" smtClean="0">
              <a:solidFill>
                <a:srgbClr val="0070C0"/>
              </a:solidFill>
              <a:latin typeface="標楷體" pitchFamily="65" charset="-120"/>
              <a:ea typeface="標楷體" pitchFamily="65" charset="-120"/>
            </a:endParaRPr>
          </a:p>
          <a:p>
            <a:pPr>
              <a:buNone/>
            </a:pPr>
            <a:r>
              <a:rPr lang="zh-TW" altLang="en-US" b="1" dirty="0" smtClean="0">
                <a:solidFill>
                  <a:srgbClr val="0070C0"/>
                </a:solidFill>
                <a:latin typeface="標楷體" pitchFamily="65" charset="-120"/>
                <a:ea typeface="標楷體" pitchFamily="65" charset="-120"/>
              </a:rPr>
              <a:t>  梅子黃熟，應該及時採摘，現在梅子已經熟透三分落地，樹上還有七成的果子，有意向我求婚的各位男士們，要趁著這個吉日良辰啊！</a:t>
            </a:r>
            <a:endParaRPr lang="zh-TW" altLang="en-US" b="1" dirty="0">
              <a:solidFill>
                <a:srgbClr val="0070C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980728"/>
            <a:ext cx="8229600" cy="1440160"/>
          </a:xfrm>
        </p:spPr>
        <p:txBody>
          <a:bodyPr/>
          <a:lstStyle/>
          <a:p>
            <a:r>
              <a:rPr lang="zh-TW" altLang="en-US" sz="4800" u="sng" dirty="0" smtClean="0">
                <a:ln w="15875" cmpd="sng">
                  <a:noFill/>
                  <a:prstDash val="solid"/>
                </a:ln>
                <a:solidFill>
                  <a:schemeClr val="accent3">
                    <a:lumMod val="75000"/>
                  </a:schemeClr>
                </a:solidFill>
                <a:latin typeface="標楷體" pitchFamily="65" charset="-120"/>
                <a:ea typeface="標楷體" pitchFamily="65" charset="-120"/>
              </a:rPr>
              <a:t>摽有梅，其實三兮；</a:t>
            </a:r>
            <a:r>
              <a:rPr lang="en-US" altLang="zh-TW" sz="4800" u="sng" dirty="0" smtClean="0">
                <a:ln w="15875" cmpd="sng">
                  <a:noFill/>
                  <a:prstDash val="solid"/>
                </a:ln>
                <a:solidFill>
                  <a:schemeClr val="accent3">
                    <a:lumMod val="75000"/>
                  </a:schemeClr>
                </a:solidFill>
                <a:latin typeface="標楷體" pitchFamily="65" charset="-120"/>
                <a:ea typeface="標楷體" pitchFamily="65" charset="-120"/>
              </a:rPr>
              <a:t/>
            </a:r>
            <a:br>
              <a:rPr lang="en-US" altLang="zh-TW" sz="4800" u="sng" dirty="0" smtClean="0">
                <a:ln w="15875" cmpd="sng">
                  <a:noFill/>
                  <a:prstDash val="solid"/>
                </a:ln>
                <a:solidFill>
                  <a:schemeClr val="accent3">
                    <a:lumMod val="75000"/>
                  </a:schemeClr>
                </a:solidFill>
                <a:latin typeface="標楷體" pitchFamily="65" charset="-120"/>
                <a:ea typeface="標楷體" pitchFamily="65" charset="-120"/>
              </a:rPr>
            </a:br>
            <a:r>
              <a:rPr lang="zh-TW" altLang="en-US" sz="4800" u="sng" dirty="0" smtClean="0">
                <a:ln w="15875" cmpd="sng">
                  <a:noFill/>
                  <a:prstDash val="solid"/>
                </a:ln>
                <a:solidFill>
                  <a:schemeClr val="accent3">
                    <a:lumMod val="75000"/>
                  </a:schemeClr>
                </a:solidFill>
                <a:latin typeface="標楷體" pitchFamily="65" charset="-120"/>
                <a:ea typeface="標楷體" pitchFamily="65" charset="-120"/>
              </a:rPr>
              <a:t>求我庶士，迨其今兮！</a:t>
            </a:r>
            <a:endParaRPr lang="zh-TW" altLang="en-US" sz="4800" u="sng" dirty="0">
              <a:ln w="15875" cmpd="sng">
                <a:noFill/>
                <a:prstDash val="solid"/>
              </a:ln>
              <a:solidFill>
                <a:schemeClr val="accent3">
                  <a:lumMod val="75000"/>
                </a:schemeClr>
              </a:solidFill>
            </a:endParaRPr>
          </a:p>
        </p:txBody>
      </p:sp>
      <p:sp>
        <p:nvSpPr>
          <p:cNvPr id="3" name="內容版面配置區 2"/>
          <p:cNvSpPr>
            <a:spLocks noGrp="1"/>
          </p:cNvSpPr>
          <p:nvPr>
            <p:ph idx="1"/>
          </p:nvPr>
        </p:nvSpPr>
        <p:spPr>
          <a:xfrm>
            <a:off x="457200" y="3140968"/>
            <a:ext cx="8229600" cy="3183632"/>
          </a:xfrm>
        </p:spPr>
        <p:txBody>
          <a:bodyPr/>
          <a:lstStyle/>
          <a:p>
            <a:pPr>
              <a:buNone/>
            </a:pPr>
            <a:r>
              <a:rPr lang="zh-TW" altLang="en-US" b="1" dirty="0" smtClean="0">
                <a:solidFill>
                  <a:srgbClr val="0070C0"/>
                </a:solidFill>
                <a:latin typeface="標楷體" pitchFamily="65" charset="-120"/>
                <a:ea typeface="標楷體" pitchFamily="65" charset="-120"/>
              </a:rPr>
              <a:t>  樹上梅子只留三成了，有意向我求婚的男士們，追求要趁著今日良辰才應該。</a:t>
            </a:r>
            <a:endParaRPr lang="zh-TW" altLang="en-US" b="1" dirty="0">
              <a:solidFill>
                <a:srgbClr val="0070C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908720"/>
            <a:ext cx="8229600" cy="1368152"/>
          </a:xfrm>
        </p:spPr>
        <p:txBody>
          <a:bodyPr/>
          <a:lstStyle/>
          <a:p>
            <a:r>
              <a:rPr lang="zh-TW" altLang="en-US" sz="4800" u="sng" dirty="0" smtClean="0">
                <a:ln w="15875" cmpd="sng">
                  <a:noFill/>
                  <a:prstDash val="solid"/>
                </a:ln>
                <a:solidFill>
                  <a:schemeClr val="accent3">
                    <a:lumMod val="75000"/>
                  </a:schemeClr>
                </a:solidFill>
                <a:latin typeface="標楷體" pitchFamily="65" charset="-120"/>
                <a:ea typeface="標楷體" pitchFamily="65" charset="-120"/>
              </a:rPr>
              <a:t>摽有梅，頃筐塈</a:t>
            </a:r>
            <a:r>
              <a:rPr lang="en-US" altLang="zh-TW" sz="4800" u="sng" dirty="0" smtClean="0">
                <a:ln w="15875" cmpd="sng">
                  <a:noFill/>
                  <a:prstDash val="solid"/>
                </a:ln>
                <a:solidFill>
                  <a:schemeClr val="accent3">
                    <a:lumMod val="75000"/>
                  </a:schemeClr>
                </a:solidFill>
                <a:latin typeface="標楷體" pitchFamily="65" charset="-120"/>
                <a:ea typeface="標楷體" pitchFamily="65" charset="-120"/>
              </a:rPr>
              <a:t>(</a:t>
            </a:r>
            <a:r>
              <a:rPr lang="zh-TW" altLang="en-US" sz="4800" u="sng" dirty="0" smtClean="0">
                <a:ln w="15875" cmpd="sng">
                  <a:noFill/>
                  <a:prstDash val="solid"/>
                </a:ln>
                <a:solidFill>
                  <a:schemeClr val="accent3">
                    <a:lumMod val="75000"/>
                  </a:schemeClr>
                </a:solidFill>
                <a:latin typeface="標楷體" pitchFamily="65" charset="-120"/>
                <a:ea typeface="標楷體" pitchFamily="65" charset="-120"/>
              </a:rPr>
              <a:t>ㄐ一ˋ</a:t>
            </a:r>
            <a:r>
              <a:rPr lang="en-US" altLang="zh-TW" sz="4800" u="sng" dirty="0" smtClean="0">
                <a:ln w="15875" cmpd="sng">
                  <a:noFill/>
                  <a:prstDash val="solid"/>
                </a:ln>
                <a:solidFill>
                  <a:schemeClr val="accent3">
                    <a:lumMod val="75000"/>
                  </a:schemeClr>
                </a:solidFill>
                <a:latin typeface="標楷體" pitchFamily="65" charset="-120"/>
                <a:ea typeface="標楷體" pitchFamily="65" charset="-120"/>
              </a:rPr>
              <a:t>)</a:t>
            </a:r>
            <a:r>
              <a:rPr lang="zh-TW" altLang="en-US" sz="4800" u="sng" dirty="0" smtClean="0">
                <a:ln w="15875" cmpd="sng">
                  <a:noFill/>
                  <a:prstDash val="solid"/>
                </a:ln>
                <a:solidFill>
                  <a:schemeClr val="accent3">
                    <a:lumMod val="75000"/>
                  </a:schemeClr>
                </a:solidFill>
                <a:latin typeface="標楷體" pitchFamily="65" charset="-120"/>
                <a:ea typeface="標楷體" pitchFamily="65" charset="-120"/>
              </a:rPr>
              <a:t>之；</a:t>
            </a:r>
            <a:r>
              <a:rPr lang="en-US" altLang="zh-TW" sz="4800" u="sng" dirty="0" smtClean="0">
                <a:ln w="15875" cmpd="sng">
                  <a:noFill/>
                  <a:prstDash val="solid"/>
                </a:ln>
                <a:solidFill>
                  <a:schemeClr val="accent3">
                    <a:lumMod val="75000"/>
                  </a:schemeClr>
                </a:solidFill>
                <a:latin typeface="標楷體" pitchFamily="65" charset="-120"/>
                <a:ea typeface="標楷體" pitchFamily="65" charset="-120"/>
              </a:rPr>
              <a:t/>
            </a:r>
            <a:br>
              <a:rPr lang="en-US" altLang="zh-TW" sz="4800" u="sng" dirty="0" smtClean="0">
                <a:ln w="15875" cmpd="sng">
                  <a:noFill/>
                  <a:prstDash val="solid"/>
                </a:ln>
                <a:solidFill>
                  <a:schemeClr val="accent3">
                    <a:lumMod val="75000"/>
                  </a:schemeClr>
                </a:solidFill>
                <a:latin typeface="標楷體" pitchFamily="65" charset="-120"/>
                <a:ea typeface="標楷體" pitchFamily="65" charset="-120"/>
              </a:rPr>
            </a:br>
            <a:r>
              <a:rPr lang="zh-TW" altLang="en-US" sz="4800" u="sng" dirty="0" smtClean="0">
                <a:ln w="15875" cmpd="sng">
                  <a:noFill/>
                  <a:prstDash val="solid"/>
                </a:ln>
                <a:solidFill>
                  <a:schemeClr val="accent3">
                    <a:lumMod val="75000"/>
                  </a:schemeClr>
                </a:solidFill>
                <a:latin typeface="標楷體" pitchFamily="65" charset="-120"/>
                <a:ea typeface="標楷體" pitchFamily="65" charset="-120"/>
              </a:rPr>
              <a:t>求我庶士，迨其謂之！</a:t>
            </a:r>
            <a:endParaRPr lang="zh-TW" altLang="en-US" sz="4800" u="sng" dirty="0">
              <a:ln w="15875" cmpd="sng">
                <a:noFill/>
                <a:prstDash val="solid"/>
              </a:ln>
              <a:solidFill>
                <a:schemeClr val="accent3">
                  <a:lumMod val="75000"/>
                </a:schemeClr>
              </a:solidFill>
            </a:endParaRPr>
          </a:p>
        </p:txBody>
      </p:sp>
      <p:sp>
        <p:nvSpPr>
          <p:cNvPr id="3" name="內容版面配置區 2"/>
          <p:cNvSpPr>
            <a:spLocks noGrp="1"/>
          </p:cNvSpPr>
          <p:nvPr>
            <p:ph idx="1"/>
          </p:nvPr>
        </p:nvSpPr>
        <p:spPr>
          <a:xfrm>
            <a:off x="457200" y="3140968"/>
            <a:ext cx="8229600" cy="3183632"/>
          </a:xfrm>
        </p:spPr>
        <p:txBody>
          <a:bodyPr/>
          <a:lstStyle/>
          <a:p>
            <a:pPr>
              <a:buNone/>
            </a:pPr>
            <a:r>
              <a:rPr lang="zh-TW" altLang="en-US" dirty="0" smtClean="0"/>
              <a:t>    </a:t>
            </a:r>
            <a:r>
              <a:rPr lang="zh-TW" altLang="en-US" b="1" dirty="0" smtClean="0">
                <a:solidFill>
                  <a:srgbClr val="0070C0"/>
                </a:solidFill>
                <a:latin typeface="標楷體" pitchFamily="65" charset="-120"/>
                <a:ea typeface="標楷體" pitchFamily="65" charset="-120"/>
              </a:rPr>
              <a:t>說梅子已經完全成熟落地，不必爬上樹採，恰到頃筐裡便行，有意向我求婚的男士們，不及備禮也不妨，只要前來相會，開口求婚，我就答應了。</a:t>
            </a:r>
            <a:endParaRPr lang="zh-TW" altLang="en-US" b="1" dirty="0">
              <a:solidFill>
                <a:srgbClr val="0070C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0" y="404664"/>
            <a:ext cx="9144000" cy="5919936"/>
          </a:xfrm>
        </p:spPr>
        <p:txBody>
          <a:bodyPr>
            <a:noAutofit/>
          </a:bodyPr>
          <a:lstStyle/>
          <a:p>
            <a:pPr>
              <a:buNone/>
            </a:pPr>
            <a:r>
              <a:rPr lang="zh-TW" altLang="en-US" sz="2800" b="1" dirty="0" smtClean="0">
                <a:solidFill>
                  <a:srgbClr val="002060"/>
                </a:solidFill>
                <a:latin typeface="標楷體" pitchFamily="65" charset="-120"/>
                <a:ea typeface="標楷體" pitchFamily="65" charset="-120"/>
              </a:rPr>
              <a:t> </a:t>
            </a:r>
            <a:r>
              <a:rPr lang="zh-TW" altLang="en-US" sz="2800" b="1" dirty="0" smtClean="0">
                <a:solidFill>
                  <a:schemeClr val="accent2">
                    <a:lumMod val="60000"/>
                    <a:lumOff val="40000"/>
                  </a:schemeClr>
                </a:solidFill>
                <a:latin typeface="標楷體" pitchFamily="65" charset="-120"/>
                <a:ea typeface="標楷體" pitchFamily="65" charset="-120"/>
              </a:rPr>
              <a:t>◆</a:t>
            </a:r>
            <a:r>
              <a:rPr lang="zh-TW" altLang="en-US" sz="2800" b="1" dirty="0" smtClean="0">
                <a:solidFill>
                  <a:srgbClr val="002060"/>
                </a:solidFill>
                <a:latin typeface="標楷體" pitchFamily="65" charset="-120"/>
                <a:ea typeface="標楷體" pitchFamily="65" charset="-120"/>
              </a:rPr>
              <a:t>這是描寫一位遲婚的女子，感於青春易逝，而急於求士的心情。青春是可貴的，男大當婚，女大當嫁，男女過了適婚年齡而不婚嫁，</a:t>
            </a:r>
            <a:endParaRPr lang="en-US" altLang="zh-TW" sz="2800" b="1" dirty="0" smtClean="0">
              <a:solidFill>
                <a:srgbClr val="002060"/>
              </a:solidFill>
              <a:latin typeface="標楷體" pitchFamily="65" charset="-120"/>
              <a:ea typeface="標楷體" pitchFamily="65" charset="-120"/>
            </a:endParaRPr>
          </a:p>
          <a:p>
            <a:pPr>
              <a:buNone/>
            </a:pPr>
            <a:r>
              <a:rPr lang="en-US" altLang="zh-TW" sz="2800" b="1" dirty="0" smtClean="0">
                <a:solidFill>
                  <a:srgbClr val="002060"/>
                </a:solidFill>
                <a:latin typeface="標楷體" pitchFamily="65" charset="-120"/>
                <a:ea typeface="標楷體" pitchFamily="65" charset="-120"/>
              </a:rPr>
              <a:t>  </a:t>
            </a:r>
            <a:r>
              <a:rPr lang="zh-TW" altLang="en-US" sz="2800" b="1" dirty="0" smtClean="0">
                <a:solidFill>
                  <a:srgbClr val="002060"/>
                </a:solidFill>
                <a:latin typeface="標楷體" pitchFamily="65" charset="-120"/>
                <a:ea typeface="標楷體" pitchFamily="65" charset="-120"/>
              </a:rPr>
              <a:t>不是人情之常。</a:t>
            </a:r>
            <a:endParaRPr lang="en-US" altLang="zh-TW" sz="2800" b="1" dirty="0" smtClean="0">
              <a:solidFill>
                <a:srgbClr val="002060"/>
              </a:solidFill>
              <a:latin typeface="標楷體" pitchFamily="65" charset="-120"/>
              <a:ea typeface="標楷體" pitchFamily="65" charset="-120"/>
            </a:endParaRPr>
          </a:p>
          <a:p>
            <a:endParaRPr lang="en-US" altLang="zh-TW" sz="2800" b="1" dirty="0" smtClean="0">
              <a:solidFill>
                <a:srgbClr val="002060"/>
              </a:solidFill>
              <a:latin typeface="標楷體" pitchFamily="65" charset="-120"/>
              <a:ea typeface="標楷體" pitchFamily="65" charset="-120"/>
            </a:endParaRPr>
          </a:p>
          <a:p>
            <a:pPr>
              <a:buNone/>
            </a:pPr>
            <a:r>
              <a:rPr lang="zh-TW" altLang="en-US" sz="2800" b="1" dirty="0" smtClean="0">
                <a:solidFill>
                  <a:srgbClr val="002060"/>
                </a:solidFill>
                <a:latin typeface="標楷體" pitchFamily="65" charset="-120"/>
                <a:ea typeface="標楷體" pitchFamily="65" charset="-120"/>
              </a:rPr>
              <a:t> </a:t>
            </a:r>
            <a:r>
              <a:rPr lang="zh-TW" altLang="en-US" sz="2800" b="1" dirty="0" smtClean="0">
                <a:solidFill>
                  <a:schemeClr val="accent2">
                    <a:lumMod val="60000"/>
                    <a:lumOff val="40000"/>
                  </a:schemeClr>
                </a:solidFill>
                <a:latin typeface="標楷體" pitchFamily="65" charset="-120"/>
                <a:ea typeface="標楷體" pitchFamily="65" charset="-120"/>
              </a:rPr>
              <a:t>◆</a:t>
            </a:r>
            <a:r>
              <a:rPr lang="zh-TW" altLang="en-US" sz="2800" b="1" dirty="0" smtClean="0">
                <a:solidFill>
                  <a:srgbClr val="002060"/>
                </a:solidFill>
                <a:latin typeface="標楷體" pitchFamily="65" charset="-120"/>
                <a:ea typeface="標楷體" pitchFamily="65" charset="-120"/>
              </a:rPr>
              <a:t>詩人率直地表露了逾齡</a:t>
            </a:r>
            <a:endParaRPr lang="en-US" altLang="zh-TW" sz="2800" b="1" dirty="0" smtClean="0">
              <a:solidFill>
                <a:srgbClr val="002060"/>
              </a:solidFill>
              <a:latin typeface="標楷體" pitchFamily="65" charset="-120"/>
              <a:ea typeface="標楷體" pitchFamily="65" charset="-120"/>
            </a:endParaRPr>
          </a:p>
          <a:p>
            <a:pPr>
              <a:buNone/>
            </a:pPr>
            <a:r>
              <a:rPr lang="en-US" altLang="zh-TW" sz="2800" b="1" dirty="0" smtClean="0">
                <a:solidFill>
                  <a:srgbClr val="002060"/>
                </a:solidFill>
                <a:latin typeface="標楷體" pitchFamily="65" charset="-120"/>
                <a:ea typeface="標楷體" pitchFamily="65" charset="-120"/>
              </a:rPr>
              <a:t>   </a:t>
            </a:r>
            <a:r>
              <a:rPr lang="zh-TW" altLang="en-US" sz="2800" b="1" dirty="0" smtClean="0">
                <a:solidFill>
                  <a:srgbClr val="002060"/>
                </a:solidFill>
                <a:latin typeface="標楷體" pitchFamily="65" charset="-120"/>
                <a:ea typeface="標楷體" pitchFamily="65" charset="-120"/>
              </a:rPr>
              <a:t>未嫁女子內心的呼聲。 </a:t>
            </a:r>
            <a:br>
              <a:rPr lang="zh-TW" altLang="en-US" sz="2800" b="1" dirty="0" smtClean="0">
                <a:solidFill>
                  <a:srgbClr val="002060"/>
                </a:solidFill>
                <a:latin typeface="標楷體" pitchFamily="65" charset="-120"/>
                <a:ea typeface="標楷體" pitchFamily="65" charset="-120"/>
              </a:rPr>
            </a:br>
            <a:r>
              <a:rPr lang="zh-TW" altLang="en-US" sz="2800" b="1" dirty="0" smtClean="0">
                <a:solidFill>
                  <a:srgbClr val="002060"/>
                </a:solidFill>
                <a:latin typeface="標楷體" pitchFamily="65" charset="-120"/>
                <a:ea typeface="標楷體" pitchFamily="65" charset="-120"/>
              </a:rPr>
              <a:t/>
            </a:r>
            <a:br>
              <a:rPr lang="zh-TW" altLang="en-US" sz="2800" b="1" dirty="0" smtClean="0">
                <a:solidFill>
                  <a:srgbClr val="002060"/>
                </a:solidFill>
                <a:latin typeface="標楷體" pitchFamily="65" charset="-120"/>
                <a:ea typeface="標楷體" pitchFamily="65" charset="-120"/>
              </a:rPr>
            </a:br>
            <a:r>
              <a:rPr lang="zh-TW" altLang="en-US" sz="2800" b="1" dirty="0" smtClean="0">
                <a:solidFill>
                  <a:srgbClr val="002060"/>
                </a:solidFill>
                <a:latin typeface="標楷體" pitchFamily="65" charset="-120"/>
                <a:ea typeface="標楷體" pitchFamily="65" charset="-120"/>
              </a:rPr>
              <a:t/>
            </a:r>
            <a:br>
              <a:rPr lang="zh-TW" altLang="en-US" sz="2800" b="1" dirty="0" smtClean="0">
                <a:solidFill>
                  <a:srgbClr val="002060"/>
                </a:solidFill>
                <a:latin typeface="標楷體" pitchFamily="65" charset="-120"/>
                <a:ea typeface="標楷體" pitchFamily="65" charset="-120"/>
              </a:rPr>
            </a:br>
            <a:r>
              <a:rPr lang="zh-TW" altLang="en-US" sz="2800" b="1" dirty="0" smtClean="0">
                <a:solidFill>
                  <a:srgbClr val="002060"/>
                </a:solidFill>
                <a:latin typeface="標楷體" pitchFamily="65" charset="-120"/>
                <a:ea typeface="標楷體" pitchFamily="65" charset="-120"/>
              </a:rPr>
              <a:t/>
            </a:r>
            <a:br>
              <a:rPr lang="zh-TW" altLang="en-US" sz="2800" b="1" dirty="0" smtClean="0">
                <a:solidFill>
                  <a:srgbClr val="002060"/>
                </a:solidFill>
                <a:latin typeface="標楷體" pitchFamily="65" charset="-120"/>
                <a:ea typeface="標楷體" pitchFamily="65" charset="-120"/>
              </a:rPr>
            </a:br>
            <a:r>
              <a:rPr lang="zh-TW" altLang="en-US" sz="2800" dirty="0" smtClean="0"/>
              <a:t/>
            </a:r>
            <a:br>
              <a:rPr lang="zh-TW" altLang="en-US" sz="2800" dirty="0" smtClean="0"/>
            </a:br>
            <a:endParaRPr lang="zh-TW" altLang="en-US" sz="2800" dirty="0"/>
          </a:p>
        </p:txBody>
      </p:sp>
      <p:pic>
        <p:nvPicPr>
          <p:cNvPr id="4" name="圖片 3" descr="摽有梅.jpg"/>
          <p:cNvPicPr>
            <a:picLocks noChangeAspect="1"/>
          </p:cNvPicPr>
          <p:nvPr/>
        </p:nvPicPr>
        <p:blipFill>
          <a:blip r:embed="rId2" cstate="print"/>
          <a:stretch>
            <a:fillRect/>
          </a:stretch>
        </p:blipFill>
        <p:spPr>
          <a:xfrm>
            <a:off x="4788024" y="1484783"/>
            <a:ext cx="3477766" cy="508747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800" dirty="0" smtClean="0">
                <a:ln w="15875" cmpd="sng">
                  <a:noFill/>
                  <a:prstDash val="solid"/>
                </a:ln>
                <a:solidFill>
                  <a:srgbClr val="00863D"/>
                </a:solidFill>
                <a:latin typeface="標楷體" pitchFamily="65" charset="-120"/>
                <a:ea typeface="標楷體" pitchFamily="65" charset="-120"/>
              </a:rPr>
              <a:t>折楊柳枝歌</a:t>
            </a:r>
            <a:r>
              <a:rPr lang="en-US" altLang="zh-TW" sz="4800" dirty="0" smtClean="0">
                <a:ln w="15875" cmpd="sng">
                  <a:noFill/>
                  <a:prstDash val="solid"/>
                </a:ln>
                <a:solidFill>
                  <a:srgbClr val="00863D"/>
                </a:solidFill>
                <a:latin typeface="標楷體" pitchFamily="65" charset="-120"/>
                <a:ea typeface="標楷體" pitchFamily="65" charset="-120"/>
              </a:rPr>
              <a:t>(</a:t>
            </a:r>
            <a:r>
              <a:rPr lang="zh-TW" altLang="en-US" sz="4800" dirty="0" smtClean="0">
                <a:ln w="15875" cmpd="sng">
                  <a:noFill/>
                  <a:prstDash val="solid"/>
                </a:ln>
                <a:solidFill>
                  <a:srgbClr val="00863D"/>
                </a:solidFill>
                <a:latin typeface="標楷體" pitchFamily="65" charset="-120"/>
                <a:ea typeface="標楷體" pitchFamily="65" charset="-120"/>
              </a:rPr>
              <a:t>北朝民歌</a:t>
            </a:r>
            <a:r>
              <a:rPr lang="en-US" altLang="zh-TW" sz="4800" dirty="0" smtClean="0">
                <a:ln w="15875" cmpd="sng">
                  <a:noFill/>
                  <a:prstDash val="solid"/>
                </a:ln>
                <a:solidFill>
                  <a:srgbClr val="00863D"/>
                </a:solidFill>
                <a:latin typeface="標楷體" pitchFamily="65" charset="-120"/>
                <a:ea typeface="標楷體" pitchFamily="65" charset="-120"/>
              </a:rPr>
              <a:t>)</a:t>
            </a:r>
            <a:endParaRPr lang="zh-TW" altLang="en-US" sz="4800" dirty="0">
              <a:ln w="15875" cmpd="sng">
                <a:noFill/>
                <a:prstDash val="solid"/>
              </a:ln>
              <a:solidFill>
                <a:srgbClr val="00863D"/>
              </a:solidFill>
              <a:latin typeface="標楷體" pitchFamily="65" charset="-120"/>
              <a:ea typeface="標楷體" pitchFamily="65" charset="-120"/>
            </a:endParaRPr>
          </a:p>
        </p:txBody>
      </p:sp>
      <p:sp>
        <p:nvSpPr>
          <p:cNvPr id="3" name="內容版面配置區 2"/>
          <p:cNvSpPr>
            <a:spLocks noGrp="1"/>
          </p:cNvSpPr>
          <p:nvPr>
            <p:ph idx="1"/>
          </p:nvPr>
        </p:nvSpPr>
        <p:spPr>
          <a:xfrm>
            <a:off x="457200" y="1268760"/>
            <a:ext cx="8229600" cy="5055840"/>
          </a:xfrm>
        </p:spPr>
        <p:txBody>
          <a:bodyPr/>
          <a:lstStyle/>
          <a:p>
            <a:pPr>
              <a:buNone/>
            </a:pPr>
            <a:r>
              <a:rPr lang="zh-TW" altLang="en-US" b="1" dirty="0" smtClean="0">
                <a:solidFill>
                  <a:srgbClr val="002060"/>
                </a:solidFill>
                <a:latin typeface="標楷體" pitchFamily="65" charset="-120"/>
                <a:ea typeface="標楷體" pitchFamily="65" charset="-120"/>
              </a:rPr>
              <a:t>門前一株棗。歲歲不知老。</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002060"/>
                </a:solidFill>
                <a:latin typeface="標楷體" pitchFamily="65" charset="-120"/>
                <a:ea typeface="標楷體" pitchFamily="65" charset="-120"/>
              </a:rPr>
              <a:t>阿婆不嫁女。那得孫兒抱。</a:t>
            </a:r>
            <a:endParaRPr lang="en-US" altLang="zh-TW" b="1" dirty="0" smtClean="0">
              <a:solidFill>
                <a:srgbClr val="002060"/>
              </a:solidFill>
              <a:latin typeface="標楷體" pitchFamily="65" charset="-120"/>
              <a:ea typeface="標楷體" pitchFamily="65" charset="-120"/>
            </a:endParaRPr>
          </a:p>
          <a:p>
            <a:pPr>
              <a:buNone/>
            </a:pPr>
            <a:endParaRPr lang="zh-TW" altLang="en-US" b="1" dirty="0" smtClean="0">
              <a:solidFill>
                <a:srgbClr val="002060"/>
              </a:solidFill>
              <a:latin typeface="標楷體" pitchFamily="65" charset="-120"/>
              <a:ea typeface="標楷體" pitchFamily="65" charset="-120"/>
            </a:endParaRPr>
          </a:p>
          <a:p>
            <a:pPr>
              <a:buNone/>
            </a:pPr>
            <a:r>
              <a:rPr lang="zh-TW" altLang="en-US" b="1" dirty="0" smtClean="0">
                <a:solidFill>
                  <a:srgbClr val="002060"/>
                </a:solidFill>
                <a:latin typeface="標楷體" pitchFamily="65" charset="-120"/>
                <a:ea typeface="標楷體" pitchFamily="65" charset="-120"/>
              </a:rPr>
              <a:t>敕敕何力力。女子臨窗織。</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002060"/>
                </a:solidFill>
                <a:latin typeface="標楷體" pitchFamily="65" charset="-120"/>
                <a:ea typeface="標楷體" pitchFamily="65" charset="-120"/>
              </a:rPr>
              <a:t>不聞機杼聲。只聞女嘆息。</a:t>
            </a:r>
            <a:endParaRPr lang="en-US" altLang="zh-TW" b="1" dirty="0" smtClean="0">
              <a:solidFill>
                <a:srgbClr val="002060"/>
              </a:solidFill>
              <a:latin typeface="標楷體" pitchFamily="65" charset="-120"/>
              <a:ea typeface="標楷體" pitchFamily="65" charset="-120"/>
            </a:endParaRPr>
          </a:p>
          <a:p>
            <a:pPr>
              <a:buNone/>
            </a:pPr>
            <a:endParaRPr lang="zh-TW" altLang="en-US" b="1" dirty="0" smtClean="0">
              <a:solidFill>
                <a:srgbClr val="002060"/>
              </a:solidFill>
              <a:latin typeface="標楷體" pitchFamily="65" charset="-120"/>
              <a:ea typeface="標楷體" pitchFamily="65" charset="-120"/>
            </a:endParaRPr>
          </a:p>
          <a:p>
            <a:pPr>
              <a:buNone/>
            </a:pPr>
            <a:r>
              <a:rPr lang="zh-TW" altLang="en-US" b="1" dirty="0" smtClean="0">
                <a:solidFill>
                  <a:srgbClr val="002060"/>
                </a:solidFill>
                <a:latin typeface="標楷體" pitchFamily="65" charset="-120"/>
                <a:ea typeface="標楷體" pitchFamily="65" charset="-120"/>
              </a:rPr>
              <a:t>問女何所思？問女何所憶？</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002060"/>
                </a:solidFill>
                <a:latin typeface="標楷體" pitchFamily="65" charset="-120"/>
                <a:ea typeface="標楷體" pitchFamily="65" charset="-120"/>
              </a:rPr>
              <a:t>阿婆許嫁女。今年無消息。</a:t>
            </a:r>
          </a:p>
          <a:p>
            <a:endParaRPr lang="zh-TW"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a:xfrm>
            <a:off x="457200" y="404664"/>
            <a:ext cx="8229600" cy="5919936"/>
          </a:xfrm>
        </p:spPr>
        <p:txBody>
          <a:bodyPr/>
          <a:lstStyle/>
          <a:p>
            <a:pPr algn="ctr">
              <a:buNone/>
            </a:pPr>
            <a:r>
              <a:rPr lang="zh-TW" altLang="en-US" sz="4000" b="1" u="sng" dirty="0" smtClean="0">
                <a:solidFill>
                  <a:schemeClr val="accent3">
                    <a:lumMod val="75000"/>
                  </a:schemeClr>
                </a:solidFill>
                <a:latin typeface="標楷體" pitchFamily="65" charset="-120"/>
                <a:ea typeface="標楷體" pitchFamily="65" charset="-120"/>
              </a:rPr>
              <a:t>門前一株棗。歲歲不知老。</a:t>
            </a:r>
            <a:endParaRPr lang="en-US" altLang="zh-TW" sz="4000" b="1" u="sng" dirty="0" smtClean="0">
              <a:solidFill>
                <a:schemeClr val="accent3">
                  <a:lumMod val="75000"/>
                </a:schemeClr>
              </a:solidFill>
              <a:latin typeface="標楷體" pitchFamily="65" charset="-120"/>
              <a:ea typeface="標楷體" pitchFamily="65" charset="-120"/>
            </a:endParaRPr>
          </a:p>
          <a:p>
            <a:pPr algn="ctr">
              <a:buNone/>
            </a:pPr>
            <a:r>
              <a:rPr lang="zh-TW" altLang="en-US" sz="4000" b="1" u="sng" dirty="0" smtClean="0">
                <a:solidFill>
                  <a:schemeClr val="accent3">
                    <a:lumMod val="75000"/>
                  </a:schemeClr>
                </a:solidFill>
                <a:latin typeface="標楷體" pitchFamily="65" charset="-120"/>
                <a:ea typeface="標楷體" pitchFamily="65" charset="-120"/>
              </a:rPr>
              <a:t>阿婆不嫁女。那得孫兒抱。</a:t>
            </a:r>
            <a:endParaRPr lang="en-US" altLang="zh-TW" sz="4000" b="1" u="sng" dirty="0" smtClean="0">
              <a:solidFill>
                <a:schemeClr val="accent3">
                  <a:lumMod val="75000"/>
                </a:schemeClr>
              </a:solidFill>
              <a:latin typeface="標楷體" pitchFamily="65" charset="-120"/>
              <a:ea typeface="標楷體" pitchFamily="65" charset="-120"/>
            </a:endParaRPr>
          </a:p>
          <a:p>
            <a:pPr algn="ctr">
              <a:buNone/>
            </a:pPr>
            <a:endParaRPr lang="en-US" altLang="zh-TW" sz="4000" b="1" u="sng" dirty="0" smtClean="0">
              <a:solidFill>
                <a:schemeClr val="accent3">
                  <a:lumMod val="75000"/>
                </a:schemeClr>
              </a:solidFill>
              <a:latin typeface="標楷體" pitchFamily="65" charset="-120"/>
              <a:ea typeface="標楷體" pitchFamily="65" charset="-120"/>
            </a:endParaRPr>
          </a:p>
          <a:p>
            <a:pPr>
              <a:buNone/>
            </a:pPr>
            <a:r>
              <a:rPr lang="zh-TW" altLang="en-US" b="1" dirty="0" smtClean="0">
                <a:solidFill>
                  <a:srgbClr val="0070C0"/>
                </a:solidFill>
                <a:latin typeface="標楷體" pitchFamily="65" charset="-120"/>
                <a:ea typeface="標楷體" pitchFamily="65" charset="-120"/>
              </a:rPr>
              <a:t> 第一部分前兩句是藉物起興。「棗」與「早」同音，所以也有催促阿婆早早嫁女的意思。而且第二句「歲歲不知老」，卻是反襯的用意，反在提醒歲月的易逝，年華的易老。所以三四句才有勸阿婆快快嫁女，才會有兒孫抱。</a:t>
            </a:r>
            <a:endParaRPr lang="zh-TW" altLang="en-US" b="1" dirty="0">
              <a:solidFill>
                <a:srgbClr val="0070C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620688"/>
            <a:ext cx="8229600" cy="5703912"/>
          </a:xfrm>
        </p:spPr>
        <p:txBody>
          <a:bodyPr/>
          <a:lstStyle/>
          <a:p>
            <a:pPr algn="ctr">
              <a:buNone/>
            </a:pPr>
            <a:r>
              <a:rPr lang="zh-TW" altLang="en-US" sz="4000" b="1" u="sng" dirty="0" smtClean="0">
                <a:solidFill>
                  <a:schemeClr val="accent3">
                    <a:lumMod val="75000"/>
                  </a:schemeClr>
                </a:solidFill>
                <a:latin typeface="標楷體" pitchFamily="65" charset="-120"/>
                <a:ea typeface="標楷體" pitchFamily="65" charset="-120"/>
              </a:rPr>
              <a:t>敕敕何力力。女子臨窗織。</a:t>
            </a:r>
            <a:endParaRPr lang="en-US" altLang="zh-TW" sz="4000" b="1" u="sng" dirty="0" smtClean="0">
              <a:solidFill>
                <a:schemeClr val="accent3">
                  <a:lumMod val="75000"/>
                </a:schemeClr>
              </a:solidFill>
              <a:latin typeface="標楷體" pitchFamily="65" charset="-120"/>
              <a:ea typeface="標楷體" pitchFamily="65" charset="-120"/>
            </a:endParaRPr>
          </a:p>
          <a:p>
            <a:pPr algn="ctr">
              <a:buNone/>
            </a:pPr>
            <a:r>
              <a:rPr lang="zh-TW" altLang="en-US" sz="4000" b="1" u="sng" dirty="0" smtClean="0">
                <a:solidFill>
                  <a:schemeClr val="accent3">
                    <a:lumMod val="75000"/>
                  </a:schemeClr>
                </a:solidFill>
                <a:latin typeface="標楷體" pitchFamily="65" charset="-120"/>
                <a:ea typeface="標楷體" pitchFamily="65" charset="-120"/>
              </a:rPr>
              <a:t>不聞機杼聲。只聞女嘆息。</a:t>
            </a:r>
            <a:endParaRPr lang="en-US" altLang="zh-TW" sz="4000" b="1" u="sng" dirty="0" smtClean="0">
              <a:solidFill>
                <a:schemeClr val="accent3">
                  <a:lumMod val="75000"/>
                </a:schemeClr>
              </a:solidFill>
              <a:latin typeface="標楷體" pitchFamily="65" charset="-120"/>
              <a:ea typeface="標楷體" pitchFamily="65" charset="-120"/>
            </a:endParaRPr>
          </a:p>
          <a:p>
            <a:pPr algn="ctr">
              <a:buNone/>
            </a:pPr>
            <a:endParaRPr lang="en-US" altLang="zh-TW" sz="4000" b="1" u="sng" dirty="0" smtClean="0">
              <a:solidFill>
                <a:schemeClr val="accent3">
                  <a:lumMod val="75000"/>
                </a:schemeClr>
              </a:solidFill>
              <a:latin typeface="標楷體" pitchFamily="65" charset="-120"/>
              <a:ea typeface="標楷體" pitchFamily="65" charset="-120"/>
            </a:endParaRPr>
          </a:p>
          <a:p>
            <a:pPr>
              <a:buNone/>
            </a:pPr>
            <a:r>
              <a:rPr lang="zh-TW" altLang="en-US" b="1" dirty="0" smtClean="0">
                <a:solidFill>
                  <a:srgbClr val="0070C0"/>
                </a:solidFill>
                <a:latin typeface="標楷體" pitchFamily="65" charset="-120"/>
                <a:ea typeface="標楷體" pitchFamily="65" charset="-120"/>
              </a:rPr>
              <a:t> 「敕敕」、「力力」都是嘆息的聲音。這首詩先寫嘆息的聲音，再引出臨窗織布的女子身形，而後再點明女子並不織布，只是坐著嘆息，將聲音與畫面合一。</a:t>
            </a:r>
            <a:endParaRPr lang="zh-TW" altLang="en-US" b="1" dirty="0">
              <a:solidFill>
                <a:srgbClr val="0070C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67544" y="476672"/>
            <a:ext cx="8219256" cy="5847928"/>
          </a:xfrm>
        </p:spPr>
        <p:txBody>
          <a:bodyPr/>
          <a:lstStyle/>
          <a:p>
            <a:pPr algn="ctr">
              <a:buNone/>
            </a:pPr>
            <a:r>
              <a:rPr lang="zh-TW" altLang="en-US" sz="4000" b="1" u="sng" dirty="0" smtClean="0">
                <a:solidFill>
                  <a:schemeClr val="accent3">
                    <a:lumMod val="75000"/>
                  </a:schemeClr>
                </a:solidFill>
                <a:latin typeface="標楷體" pitchFamily="65" charset="-120"/>
                <a:ea typeface="標楷體" pitchFamily="65" charset="-120"/>
              </a:rPr>
              <a:t>問女何所思？問女何所憶？</a:t>
            </a:r>
            <a:endParaRPr lang="en-US" altLang="zh-TW" sz="4000" b="1" u="sng" dirty="0" smtClean="0">
              <a:solidFill>
                <a:schemeClr val="accent3">
                  <a:lumMod val="75000"/>
                </a:schemeClr>
              </a:solidFill>
              <a:latin typeface="標楷體" pitchFamily="65" charset="-120"/>
              <a:ea typeface="標楷體" pitchFamily="65" charset="-120"/>
            </a:endParaRPr>
          </a:p>
          <a:p>
            <a:pPr algn="ctr">
              <a:buNone/>
            </a:pPr>
            <a:r>
              <a:rPr lang="zh-TW" altLang="en-US" sz="4000" b="1" u="sng" dirty="0" smtClean="0">
                <a:solidFill>
                  <a:schemeClr val="accent3">
                    <a:lumMod val="75000"/>
                  </a:schemeClr>
                </a:solidFill>
                <a:latin typeface="標楷體" pitchFamily="65" charset="-120"/>
                <a:ea typeface="標楷體" pitchFamily="65" charset="-120"/>
              </a:rPr>
              <a:t>阿婆許嫁女。今年無消息。</a:t>
            </a:r>
          </a:p>
          <a:p>
            <a:pPr>
              <a:buNone/>
            </a:pPr>
            <a:endParaRPr lang="zh-TW" altLang="en-US" dirty="0" smtClean="0"/>
          </a:p>
          <a:p>
            <a:pPr>
              <a:buNone/>
            </a:pPr>
            <a:r>
              <a:rPr lang="zh-TW" altLang="en-US" b="1" dirty="0" smtClean="0">
                <a:solidFill>
                  <a:srgbClr val="0070C0"/>
                </a:solidFill>
                <a:latin typeface="標楷體" pitchFamily="65" charset="-120"/>
                <a:ea typeface="標楷體" pitchFamily="65" charset="-120"/>
              </a:rPr>
              <a:t> 第三部分故意用問話的方式來強調女子對思和憶的重視，然後再寫出女的所思所憶。原來是想早點嫁人。全詩大膽的透露北地女子對「女大當嫁」認為是理所當然，對渴望婚姻毫無隱藏的表露。</a:t>
            </a:r>
            <a:endParaRPr lang="zh-TW" altLang="en-US" b="1" dirty="0">
              <a:solidFill>
                <a:srgbClr val="0070C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1124744"/>
          </a:xfrm>
        </p:spPr>
        <p:txBody>
          <a:bodyPr/>
          <a:lstStyle/>
          <a:p>
            <a:r>
              <a:rPr lang="en-US" altLang="zh-TW" sz="4400" dirty="0" smtClean="0">
                <a:ln w="15875" cmpd="sng">
                  <a:noFill/>
                  <a:prstDash val="solid"/>
                </a:ln>
                <a:solidFill>
                  <a:srgbClr val="00863D"/>
                </a:solidFill>
                <a:latin typeface="標楷體" pitchFamily="65" charset="-120"/>
                <a:ea typeface="標楷體" pitchFamily="65" charset="-120"/>
              </a:rPr>
              <a:t>(2)</a:t>
            </a:r>
            <a:r>
              <a:rPr lang="zh-TW" altLang="en-US" sz="4400" dirty="0" smtClean="0">
                <a:ln w="15875" cmpd="sng">
                  <a:noFill/>
                  <a:prstDash val="solid"/>
                </a:ln>
                <a:solidFill>
                  <a:srgbClr val="00863D"/>
                </a:solidFill>
                <a:latin typeface="標楷體" pitchFamily="65" charset="-120"/>
                <a:ea typeface="標楷體" pitchFamily="65" charset="-120"/>
              </a:rPr>
              <a:t>戀愛是傾注一切的熱情</a:t>
            </a:r>
            <a:endParaRPr lang="zh-TW" altLang="en-US" sz="4400" dirty="0">
              <a:ln w="15875" cmpd="sng">
                <a:noFill/>
                <a:prstDash val="solid"/>
              </a:ln>
              <a:solidFill>
                <a:srgbClr val="00863D"/>
              </a:solidFill>
              <a:latin typeface="標楷體" pitchFamily="65" charset="-120"/>
              <a:ea typeface="標楷體" pitchFamily="65" charset="-120"/>
            </a:endParaRPr>
          </a:p>
        </p:txBody>
      </p:sp>
      <p:sp>
        <p:nvSpPr>
          <p:cNvPr id="3" name="內容版面配置區 2"/>
          <p:cNvSpPr>
            <a:spLocks noGrp="1"/>
          </p:cNvSpPr>
          <p:nvPr>
            <p:ph idx="1"/>
          </p:nvPr>
        </p:nvSpPr>
        <p:spPr>
          <a:xfrm>
            <a:off x="457200" y="1052736"/>
            <a:ext cx="8229600" cy="5271864"/>
          </a:xfrm>
        </p:spPr>
        <p:txBody>
          <a:bodyPr>
            <a:normAutofit fontScale="25000" lnSpcReduction="20000"/>
          </a:bodyPr>
          <a:lstStyle/>
          <a:p>
            <a:pPr>
              <a:buNone/>
            </a:pPr>
            <a:r>
              <a:rPr lang="zh-TW" altLang="en-US" sz="12800" b="1" dirty="0" smtClean="0">
                <a:solidFill>
                  <a:srgbClr val="00863D"/>
                </a:solidFill>
                <a:latin typeface="標楷體" pitchFamily="65" charset="-120"/>
                <a:ea typeface="標楷體" pitchFamily="65" charset="-120"/>
              </a:rPr>
              <a:t>＜上邪＞   </a:t>
            </a:r>
            <a:r>
              <a:rPr lang="en-US" altLang="zh-TW" sz="12800" b="1" dirty="0" smtClean="0">
                <a:solidFill>
                  <a:srgbClr val="00863D"/>
                </a:solidFill>
                <a:latin typeface="標楷體" pitchFamily="65" charset="-120"/>
                <a:ea typeface="標楷體" pitchFamily="65" charset="-120"/>
              </a:rPr>
              <a:t>(</a:t>
            </a:r>
            <a:r>
              <a:rPr lang="zh-TW" altLang="en-US" sz="12800" b="1" dirty="0" smtClean="0">
                <a:solidFill>
                  <a:srgbClr val="00863D"/>
                </a:solidFill>
                <a:latin typeface="標楷體" pitchFamily="65" charset="-120"/>
                <a:ea typeface="標楷體" pitchFamily="65" charset="-120"/>
              </a:rPr>
              <a:t>樂府詩</a:t>
            </a:r>
            <a:r>
              <a:rPr lang="en-US" altLang="zh-TW" sz="12800" b="1" dirty="0" smtClean="0">
                <a:solidFill>
                  <a:srgbClr val="00863D"/>
                </a:solidFill>
                <a:latin typeface="標楷體" pitchFamily="65" charset="-120"/>
                <a:ea typeface="標楷體" pitchFamily="65" charset="-120"/>
              </a:rPr>
              <a:t>)</a:t>
            </a:r>
          </a:p>
          <a:p>
            <a:pPr>
              <a:buNone/>
            </a:pPr>
            <a:r>
              <a:rPr lang="zh-TW" altLang="en-US" sz="12800" b="1" dirty="0" smtClean="0">
                <a:solidFill>
                  <a:srgbClr val="002060"/>
                </a:solidFill>
                <a:latin typeface="標楷體" pitchFamily="65" charset="-120"/>
                <a:ea typeface="標楷體" pitchFamily="65" charset="-120"/>
              </a:rPr>
              <a:t>上邪！我欲與君相知，長命無絕衰。</a:t>
            </a:r>
          </a:p>
          <a:p>
            <a:pPr>
              <a:buNone/>
            </a:pPr>
            <a:r>
              <a:rPr lang="zh-TW" altLang="en-US" sz="12800" b="1" dirty="0" smtClean="0">
                <a:solidFill>
                  <a:srgbClr val="002060"/>
                </a:solidFill>
                <a:latin typeface="標楷體" pitchFamily="65" charset="-120"/>
                <a:ea typeface="標楷體" pitchFamily="65" charset="-120"/>
              </a:rPr>
              <a:t>山無陵，江水為竭，冬雷震震，夏雨雪，</a:t>
            </a:r>
          </a:p>
          <a:p>
            <a:pPr>
              <a:buNone/>
            </a:pPr>
            <a:r>
              <a:rPr lang="zh-TW" altLang="en-US" sz="12800" b="1" dirty="0" smtClean="0">
                <a:solidFill>
                  <a:srgbClr val="002060"/>
                </a:solidFill>
                <a:latin typeface="標楷體" pitchFamily="65" charset="-120"/>
                <a:ea typeface="標楷體" pitchFamily="65" charset="-120"/>
              </a:rPr>
              <a:t>天地合，乃敢與君絕！</a:t>
            </a:r>
            <a:endParaRPr lang="en-US" altLang="zh-TW" sz="12800" b="1" dirty="0" smtClean="0">
              <a:solidFill>
                <a:srgbClr val="002060"/>
              </a:solidFill>
              <a:latin typeface="標楷體" pitchFamily="65" charset="-120"/>
              <a:ea typeface="標楷體" pitchFamily="65" charset="-120"/>
            </a:endParaRPr>
          </a:p>
          <a:p>
            <a:pPr>
              <a:buNone/>
            </a:pPr>
            <a:endParaRPr lang="en-US" altLang="zh-TW" sz="12800" b="1" dirty="0" smtClean="0">
              <a:solidFill>
                <a:srgbClr val="002060"/>
              </a:solidFill>
              <a:latin typeface="標楷體" pitchFamily="65" charset="-120"/>
              <a:ea typeface="標楷體" pitchFamily="65" charset="-120"/>
            </a:endParaRPr>
          </a:p>
          <a:p>
            <a:pPr>
              <a:buNone/>
            </a:pPr>
            <a:r>
              <a:rPr lang="en-US" altLang="zh-TW" sz="8000" b="1" dirty="0" smtClean="0">
                <a:solidFill>
                  <a:schemeClr val="accent3">
                    <a:lumMod val="75000"/>
                  </a:schemeClr>
                </a:solidFill>
                <a:latin typeface="標楷體" pitchFamily="65" charset="-120"/>
                <a:ea typeface="標楷體" pitchFamily="65" charset="-120"/>
              </a:rPr>
              <a:t>【</a:t>
            </a:r>
            <a:r>
              <a:rPr lang="zh-TW" altLang="en-US" sz="8000" b="1" dirty="0" smtClean="0">
                <a:solidFill>
                  <a:schemeClr val="accent3">
                    <a:lumMod val="75000"/>
                  </a:schemeClr>
                </a:solidFill>
                <a:latin typeface="標楷體" pitchFamily="65" charset="-120"/>
                <a:ea typeface="標楷體" pitchFamily="65" charset="-120"/>
              </a:rPr>
              <a:t>註釋</a:t>
            </a:r>
            <a:r>
              <a:rPr lang="en-US" altLang="zh-TW" sz="8000" b="1" dirty="0" smtClean="0">
                <a:solidFill>
                  <a:schemeClr val="accent3">
                    <a:lumMod val="75000"/>
                  </a:schemeClr>
                </a:solidFill>
                <a:latin typeface="標楷體" pitchFamily="65" charset="-120"/>
                <a:ea typeface="標楷體" pitchFamily="65" charset="-120"/>
              </a:rPr>
              <a:t>】</a:t>
            </a:r>
          </a:p>
          <a:p>
            <a:pPr>
              <a:buNone/>
            </a:pPr>
            <a:r>
              <a:rPr lang="zh-TW" altLang="en-US" sz="8000" b="1" dirty="0" smtClean="0">
                <a:solidFill>
                  <a:schemeClr val="accent3">
                    <a:lumMod val="75000"/>
                  </a:schemeClr>
                </a:solidFill>
                <a:latin typeface="標楷體" pitchFamily="65" charset="-120"/>
                <a:ea typeface="標楷體" pitchFamily="65" charset="-120"/>
              </a:rPr>
              <a:t>上邪：猶言「天啊」。</a:t>
            </a:r>
            <a:endParaRPr lang="en-US" altLang="zh-TW" sz="8000" b="1" dirty="0" smtClean="0">
              <a:solidFill>
                <a:schemeClr val="accent3">
                  <a:lumMod val="75000"/>
                </a:schemeClr>
              </a:solidFill>
              <a:latin typeface="標楷體" pitchFamily="65" charset="-120"/>
              <a:ea typeface="標楷體" pitchFamily="65" charset="-120"/>
            </a:endParaRPr>
          </a:p>
          <a:p>
            <a:pPr>
              <a:buNone/>
            </a:pPr>
            <a:r>
              <a:rPr lang="zh-TW" altLang="en-US" sz="8000" b="1" dirty="0" smtClean="0">
                <a:solidFill>
                  <a:schemeClr val="accent3">
                    <a:lumMod val="75000"/>
                  </a:schemeClr>
                </a:solidFill>
                <a:latin typeface="標楷體" pitchFamily="65" charset="-120"/>
                <a:ea typeface="標楷體" pitchFamily="65" charset="-120"/>
              </a:rPr>
              <a:t>相知：相愛。　</a:t>
            </a:r>
            <a:endParaRPr lang="en-US" altLang="zh-TW" sz="8000" b="1" dirty="0" smtClean="0">
              <a:solidFill>
                <a:schemeClr val="accent3">
                  <a:lumMod val="75000"/>
                </a:schemeClr>
              </a:solidFill>
              <a:latin typeface="標楷體" pitchFamily="65" charset="-120"/>
              <a:ea typeface="標楷體" pitchFamily="65" charset="-120"/>
            </a:endParaRPr>
          </a:p>
          <a:p>
            <a:pPr>
              <a:buNone/>
            </a:pPr>
            <a:r>
              <a:rPr lang="zh-TW" altLang="en-US" sz="8000" b="1" dirty="0" smtClean="0">
                <a:solidFill>
                  <a:schemeClr val="accent3">
                    <a:lumMod val="75000"/>
                  </a:schemeClr>
                </a:solidFill>
                <a:latin typeface="標楷體" pitchFamily="65" charset="-120"/>
                <a:ea typeface="標楷體" pitchFamily="65" charset="-120"/>
              </a:rPr>
              <a:t>命：使。這兩句是說，我願與你相愛，讓我們的愛永不衰絕。　</a:t>
            </a:r>
            <a:endParaRPr lang="en-US" altLang="zh-TW" sz="8000" b="1" dirty="0" smtClean="0">
              <a:solidFill>
                <a:schemeClr val="accent3">
                  <a:lumMod val="75000"/>
                </a:schemeClr>
              </a:solidFill>
              <a:latin typeface="標楷體" pitchFamily="65" charset="-120"/>
              <a:ea typeface="標楷體" pitchFamily="65" charset="-120"/>
            </a:endParaRPr>
          </a:p>
          <a:p>
            <a:pPr>
              <a:buNone/>
            </a:pPr>
            <a:r>
              <a:rPr lang="zh-TW" altLang="en-US" sz="8000" b="1" dirty="0" smtClean="0">
                <a:solidFill>
                  <a:schemeClr val="accent3">
                    <a:lumMod val="75000"/>
                  </a:schemeClr>
                </a:solidFill>
                <a:latin typeface="標楷體" pitchFamily="65" charset="-120"/>
                <a:ea typeface="標楷體" pitchFamily="65" charset="-120"/>
              </a:rPr>
              <a:t>陵：大土山。　</a:t>
            </a:r>
            <a:endParaRPr lang="en-US" altLang="zh-TW" sz="8000" b="1" dirty="0" smtClean="0">
              <a:solidFill>
                <a:schemeClr val="accent3">
                  <a:lumMod val="75000"/>
                </a:schemeClr>
              </a:solidFill>
              <a:latin typeface="標楷體" pitchFamily="65" charset="-120"/>
              <a:ea typeface="標楷體" pitchFamily="65" charset="-120"/>
            </a:endParaRPr>
          </a:p>
          <a:p>
            <a:pPr>
              <a:buNone/>
            </a:pPr>
            <a:r>
              <a:rPr lang="zh-TW" altLang="en-US" sz="8000" b="1" dirty="0" smtClean="0">
                <a:solidFill>
                  <a:schemeClr val="accent3">
                    <a:lumMod val="75000"/>
                  </a:schemeClr>
                </a:solidFill>
                <a:latin typeface="標楷體" pitchFamily="65" charset="-120"/>
                <a:ea typeface="標楷體" pitchFamily="65" charset="-120"/>
              </a:rPr>
              <a:t>震震：雷聲。　</a:t>
            </a:r>
            <a:endParaRPr lang="en-US" altLang="zh-TW" sz="8000" b="1" dirty="0" smtClean="0">
              <a:solidFill>
                <a:schemeClr val="accent3">
                  <a:lumMod val="75000"/>
                </a:schemeClr>
              </a:solidFill>
              <a:latin typeface="標楷體" pitchFamily="65" charset="-120"/>
              <a:ea typeface="標楷體" pitchFamily="65" charset="-120"/>
            </a:endParaRPr>
          </a:p>
          <a:p>
            <a:pPr>
              <a:buNone/>
            </a:pPr>
            <a:r>
              <a:rPr lang="zh-TW" altLang="en-US" sz="8000" b="1" dirty="0" smtClean="0">
                <a:solidFill>
                  <a:schemeClr val="accent3">
                    <a:lumMod val="75000"/>
                  </a:schemeClr>
                </a:solidFill>
                <a:latin typeface="標楷體" pitchFamily="65" charset="-120"/>
                <a:ea typeface="標楷體" pitchFamily="65" charset="-120"/>
              </a:rPr>
              <a:t>雨雪：降雪。</a:t>
            </a:r>
            <a:endParaRPr lang="en-US" altLang="zh-TW" sz="8000" b="1" dirty="0" smtClean="0">
              <a:solidFill>
                <a:schemeClr val="accent3">
                  <a:lumMod val="75000"/>
                </a:schemeClr>
              </a:solidFill>
              <a:latin typeface="標楷體" pitchFamily="65" charset="-120"/>
              <a:ea typeface="標楷體" pitchFamily="65" charset="-120"/>
            </a:endParaRPr>
          </a:p>
          <a:p>
            <a:pPr>
              <a:buNone/>
            </a:pPr>
            <a:r>
              <a:rPr lang="zh-TW" altLang="en-US" sz="8000" b="1" dirty="0" smtClean="0">
                <a:solidFill>
                  <a:schemeClr val="accent3">
                    <a:lumMod val="75000"/>
                  </a:schemeClr>
                </a:solidFill>
                <a:latin typeface="標楷體" pitchFamily="65" charset="-120"/>
                <a:ea typeface="標楷體" pitchFamily="65" charset="-120"/>
              </a:rPr>
              <a:t>天地合：天與地合而為一。　</a:t>
            </a:r>
            <a:endParaRPr lang="en-US" altLang="zh-TW" sz="8000" b="1" dirty="0" smtClean="0">
              <a:solidFill>
                <a:schemeClr val="accent3">
                  <a:lumMod val="75000"/>
                </a:schemeClr>
              </a:solidFill>
              <a:latin typeface="標楷體" pitchFamily="65" charset="-120"/>
              <a:ea typeface="標楷體" pitchFamily="65" charset="-120"/>
            </a:endParaRPr>
          </a:p>
          <a:p>
            <a:pPr>
              <a:buNone/>
            </a:pPr>
            <a:r>
              <a:rPr lang="zh-TW" altLang="en-US" sz="8000" b="1" dirty="0" smtClean="0">
                <a:solidFill>
                  <a:schemeClr val="accent3">
                    <a:lumMod val="75000"/>
                  </a:schemeClr>
                </a:solidFill>
                <a:latin typeface="標楷體" pitchFamily="65" charset="-120"/>
                <a:ea typeface="標楷體" pitchFamily="65" charset="-120"/>
              </a:rPr>
              <a:t>乃敢：才敢。“敢”字是委婉的用語。</a:t>
            </a:r>
          </a:p>
          <a:p>
            <a:pPr>
              <a:buNone/>
            </a:pPr>
            <a:endParaRPr lang="zh-TW" altLang="en-US" sz="12800" b="1" dirty="0" smtClean="0">
              <a:solidFill>
                <a:srgbClr val="002060"/>
              </a:solidFill>
              <a:latin typeface="標楷體" pitchFamily="65" charset="-120"/>
              <a:ea typeface="標楷體" pitchFamily="65" charset="-120"/>
            </a:endParaRPr>
          </a:p>
          <a:p>
            <a:pPr>
              <a:buNone/>
            </a:pPr>
            <a:endParaRPr lang="en-US" altLang="zh-TW" sz="12800" dirty="0" smtClean="0"/>
          </a:p>
          <a:p>
            <a:pPr>
              <a:buNone/>
            </a:pPr>
            <a:endParaRPr lang="en-US" altLang="zh-TW" sz="12800" b="1" dirty="0" smtClean="0">
              <a:solidFill>
                <a:srgbClr val="0070C0"/>
              </a:solidFill>
              <a:latin typeface="標楷體" pitchFamily="65" charset="-120"/>
              <a:ea typeface="標楷體" pitchFamily="65" charset="-120"/>
            </a:endParaRPr>
          </a:p>
          <a:p>
            <a:pPr>
              <a:buNone/>
            </a:pPr>
            <a:r>
              <a:rPr lang="zh-TW" altLang="en-US" sz="12800" dirty="0" smtClean="0"/>
              <a:t/>
            </a:r>
            <a:br>
              <a:rPr lang="zh-TW" altLang="en-US" sz="12800" dirty="0" smtClean="0"/>
            </a:br>
            <a:endParaRPr lang="zh-TW" altLang="en-US" sz="12800" dirty="0" smtClean="0"/>
          </a:p>
          <a:p>
            <a:pPr>
              <a:buNone/>
            </a:pPr>
            <a:r>
              <a:rPr lang="zh-TW" altLang="en-US" dirty="0" smtClean="0"/>
              <a:t/>
            </a:r>
            <a:br>
              <a:rPr lang="zh-TW" altLang="en-US" dirty="0" smtClean="0"/>
            </a:br>
            <a:r>
              <a:rPr lang="zh-TW" altLang="en-US" dirty="0" smtClean="0"/>
              <a:t/>
            </a:r>
            <a:br>
              <a:rPr lang="zh-TW" altLang="en-US" dirty="0" smtClean="0"/>
            </a:br>
            <a:endParaRPr lang="zh-TW"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0" y="0"/>
            <a:ext cx="4211960" cy="6858000"/>
          </a:xfrm>
        </p:spPr>
        <p:txBody>
          <a:bodyPr>
            <a:normAutofit/>
          </a:bodyPr>
          <a:lstStyle/>
          <a:p>
            <a:pPr>
              <a:buNone/>
            </a:pPr>
            <a:endParaRPr lang="en-US" altLang="zh-TW" sz="2400" b="1" dirty="0" smtClean="0">
              <a:solidFill>
                <a:schemeClr val="accent2">
                  <a:lumMod val="60000"/>
                  <a:lumOff val="40000"/>
                </a:schemeClr>
              </a:solidFill>
              <a:latin typeface="標楷體" pitchFamily="65" charset="-120"/>
              <a:ea typeface="標楷體" pitchFamily="65" charset="-120"/>
            </a:endParaRPr>
          </a:p>
          <a:p>
            <a:pPr>
              <a:buNone/>
            </a:pPr>
            <a:endParaRPr lang="en-US" altLang="zh-TW" sz="2400" b="1" dirty="0" smtClean="0">
              <a:solidFill>
                <a:schemeClr val="accent2">
                  <a:lumMod val="60000"/>
                  <a:lumOff val="40000"/>
                </a:schemeClr>
              </a:solidFill>
              <a:latin typeface="標楷體" pitchFamily="65" charset="-120"/>
              <a:ea typeface="標楷體" pitchFamily="65" charset="-120"/>
            </a:endParaRPr>
          </a:p>
          <a:p>
            <a:pPr>
              <a:buNone/>
            </a:pPr>
            <a:r>
              <a:rPr lang="zh-TW" altLang="en-US" sz="2400" b="1" dirty="0" smtClean="0">
                <a:solidFill>
                  <a:schemeClr val="accent2">
                    <a:lumMod val="60000"/>
                    <a:lumOff val="40000"/>
                  </a:schemeClr>
                </a:solidFill>
                <a:latin typeface="標楷體" pitchFamily="65" charset="-120"/>
                <a:ea typeface="標楷體" pitchFamily="65" charset="-120"/>
              </a:rPr>
              <a:t>◆</a:t>
            </a:r>
            <a:r>
              <a:rPr lang="zh-TW" altLang="en-US" sz="2400" b="1" dirty="0" smtClean="0">
                <a:solidFill>
                  <a:srgbClr val="0070C0"/>
                </a:solidFill>
                <a:latin typeface="標楷體" pitchFamily="65" charset="-120"/>
                <a:ea typeface="標楷體" pitchFamily="65" charset="-120"/>
              </a:rPr>
              <a:t>這首詩屬於漢代樂府民歌中的</a:t>
            </a:r>
            <a:r>
              <a:rPr lang="en-US" altLang="zh-TW" sz="2400" b="1" dirty="0" smtClean="0">
                <a:solidFill>
                  <a:srgbClr val="0070C0"/>
                </a:solidFill>
                <a:latin typeface="標楷體" pitchFamily="65" charset="-120"/>
                <a:ea typeface="標楷體" pitchFamily="65" charset="-120"/>
              </a:rPr>
              <a:t>《</a:t>
            </a:r>
            <a:r>
              <a:rPr lang="zh-TW" altLang="en-US" sz="2400" b="1" dirty="0" smtClean="0">
                <a:solidFill>
                  <a:srgbClr val="0070C0"/>
                </a:solidFill>
                <a:latin typeface="標楷體" pitchFamily="65" charset="-120"/>
                <a:ea typeface="標楷體" pitchFamily="65" charset="-120"/>
              </a:rPr>
              <a:t>鼓吹曲辭</a:t>
            </a:r>
            <a:r>
              <a:rPr lang="en-US" altLang="zh-TW" sz="2400" b="1" dirty="0" smtClean="0">
                <a:solidFill>
                  <a:srgbClr val="0070C0"/>
                </a:solidFill>
                <a:latin typeface="標楷體" pitchFamily="65" charset="-120"/>
                <a:ea typeface="標楷體" pitchFamily="65" charset="-120"/>
              </a:rPr>
              <a:t>》</a:t>
            </a:r>
            <a:r>
              <a:rPr lang="zh-TW" altLang="en-US" sz="2400" b="1" dirty="0" smtClean="0">
                <a:solidFill>
                  <a:srgbClr val="0070C0"/>
                </a:solidFill>
                <a:latin typeface="標楷體" pitchFamily="65" charset="-120"/>
                <a:ea typeface="標楷體" pitchFamily="65" charset="-120"/>
              </a:rPr>
              <a:t>，是一位心直口快的北方姑娘向其傾心相愛的男子表述愛情。</a:t>
            </a:r>
            <a:endParaRPr lang="en-US" altLang="zh-TW" sz="2400" b="1" dirty="0" smtClean="0">
              <a:solidFill>
                <a:srgbClr val="0070C0"/>
              </a:solidFill>
              <a:latin typeface="標楷體" pitchFamily="65" charset="-120"/>
              <a:ea typeface="標楷體" pitchFamily="65" charset="-120"/>
            </a:endParaRPr>
          </a:p>
          <a:p>
            <a:pPr>
              <a:buNone/>
            </a:pPr>
            <a:endParaRPr lang="en-US" altLang="zh-TW" sz="2400" b="1" dirty="0" smtClean="0">
              <a:solidFill>
                <a:srgbClr val="0070C0"/>
              </a:solidFill>
              <a:latin typeface="標楷體" pitchFamily="65" charset="-120"/>
              <a:ea typeface="標楷體" pitchFamily="65" charset="-120"/>
            </a:endParaRPr>
          </a:p>
          <a:p>
            <a:pPr>
              <a:buNone/>
            </a:pPr>
            <a:r>
              <a:rPr lang="zh-TW" altLang="en-US" sz="2400" b="1" dirty="0" smtClean="0">
                <a:solidFill>
                  <a:schemeClr val="accent2">
                    <a:lumMod val="60000"/>
                    <a:lumOff val="40000"/>
                  </a:schemeClr>
                </a:solidFill>
                <a:latin typeface="標楷體" pitchFamily="65" charset="-120"/>
                <a:ea typeface="標楷體" pitchFamily="65" charset="-120"/>
              </a:rPr>
              <a:t>◆</a:t>
            </a:r>
            <a:r>
              <a:rPr lang="zh-TW" altLang="en-US" sz="2400" b="1" dirty="0" smtClean="0">
                <a:solidFill>
                  <a:srgbClr val="0070C0"/>
                </a:solidFill>
                <a:latin typeface="標楷體" pitchFamily="65" charset="-120"/>
                <a:ea typeface="標楷體" pitchFamily="65" charset="-120"/>
              </a:rPr>
              <a:t>由於這位姑娘表愛的方式特別出奇，表愛的誓詞特別熱烈，致使千載之下，這位姑娘的神情聲口仍能活脫脫地從紙上傳達出來。</a:t>
            </a:r>
            <a:br>
              <a:rPr lang="zh-TW" altLang="en-US" sz="2400" b="1" dirty="0" smtClean="0">
                <a:solidFill>
                  <a:srgbClr val="0070C0"/>
                </a:solidFill>
                <a:latin typeface="標楷體" pitchFamily="65" charset="-120"/>
                <a:ea typeface="標楷體" pitchFamily="65" charset="-120"/>
              </a:rPr>
            </a:br>
            <a:endParaRPr lang="zh-TW" altLang="en-US" sz="2400" dirty="0"/>
          </a:p>
        </p:txBody>
      </p:sp>
      <p:pic>
        <p:nvPicPr>
          <p:cNvPr id="4" name="圖片 3" descr="上邪.jpg"/>
          <p:cNvPicPr>
            <a:picLocks noChangeAspect="1"/>
          </p:cNvPicPr>
          <p:nvPr/>
        </p:nvPicPr>
        <p:blipFill>
          <a:blip r:embed="rId2" cstate="print"/>
          <a:stretch>
            <a:fillRect/>
          </a:stretch>
        </p:blipFill>
        <p:spPr>
          <a:xfrm>
            <a:off x="4283968" y="48441"/>
            <a:ext cx="4860032" cy="6809559"/>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u="sng" dirty="0" smtClean="0">
                <a:ln w="15875" cmpd="sng">
                  <a:noFill/>
                  <a:prstDash val="solid"/>
                </a:ln>
                <a:solidFill>
                  <a:srgbClr val="C00000"/>
                </a:solidFill>
                <a:latin typeface="標楷體" pitchFamily="65" charset="-120"/>
                <a:ea typeface="標楷體" pitchFamily="65" charset="-120"/>
              </a:rPr>
              <a:t>婚姻最初的期待</a:t>
            </a:r>
            <a:endParaRPr lang="zh-TW" altLang="en-US" u="sng"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p:txBody>
          <a:bodyPr>
            <a:noAutofit/>
          </a:bodyPr>
          <a:lstStyle/>
          <a:p>
            <a:pPr>
              <a:buNone/>
            </a:pPr>
            <a:r>
              <a:rPr lang="zh-TW" altLang="zh-TW" sz="3600" b="1" dirty="0" smtClean="0">
                <a:solidFill>
                  <a:srgbClr val="00863D"/>
                </a:solidFill>
                <a:latin typeface="標楷體" pitchFamily="65" charset="-120"/>
                <a:ea typeface="標楷體" pitchFamily="65" charset="-120"/>
              </a:rPr>
              <a:t>《婚姻祈禱文》</a:t>
            </a:r>
            <a:r>
              <a:rPr lang="en-US" altLang="zh-TW" sz="3600" b="1" dirty="0" smtClean="0">
                <a:solidFill>
                  <a:srgbClr val="00863D"/>
                </a:solidFill>
                <a:latin typeface="標楷體" pitchFamily="65" charset="-120"/>
                <a:ea typeface="標楷體" pitchFamily="65" charset="-120"/>
              </a:rPr>
              <a:t>/ </a:t>
            </a:r>
            <a:r>
              <a:rPr lang="zh-TW" altLang="zh-TW" sz="3600" b="1" dirty="0" smtClean="0">
                <a:solidFill>
                  <a:srgbClr val="00863D"/>
                </a:solidFill>
                <a:latin typeface="標楷體" pitchFamily="65" charset="-120"/>
                <a:ea typeface="標楷體" pitchFamily="65" charset="-120"/>
              </a:rPr>
              <a:t>張曉風</a:t>
            </a:r>
            <a:endParaRPr lang="en-US" altLang="zh-TW" sz="3600" b="1" dirty="0" smtClean="0">
              <a:solidFill>
                <a:srgbClr val="00863D"/>
              </a:solidFill>
              <a:latin typeface="標楷體" pitchFamily="65" charset="-120"/>
              <a:ea typeface="標楷體" pitchFamily="65" charset="-120"/>
            </a:endParaRPr>
          </a:p>
          <a:p>
            <a:pPr>
              <a:buNone/>
            </a:pPr>
            <a:r>
              <a:rPr lang="zh-TW" altLang="zh-TW" sz="2800" b="1" dirty="0" smtClean="0">
                <a:solidFill>
                  <a:srgbClr val="002060"/>
                </a:solidFill>
                <a:latin typeface="標楷體" pitchFamily="65" charset="-120"/>
                <a:ea typeface="標楷體" pitchFamily="65" charset="-120"/>
              </a:rPr>
              <a:t>主，求你教導我們什麼是婚姻</a:t>
            </a:r>
          </a:p>
          <a:p>
            <a:pPr>
              <a:buNone/>
            </a:pPr>
            <a:r>
              <a:rPr lang="zh-TW" altLang="zh-TW" sz="2800" b="1" dirty="0" smtClean="0">
                <a:solidFill>
                  <a:srgbClr val="002060"/>
                </a:solidFill>
                <a:latin typeface="標楷體" pitchFamily="65" charset="-120"/>
                <a:ea typeface="標楷體" pitchFamily="65" charset="-120"/>
              </a:rPr>
              <a:t>讓婚姻不單單是新娘手中豔麗的玫瑰</a:t>
            </a:r>
          </a:p>
          <a:p>
            <a:pPr>
              <a:buNone/>
            </a:pPr>
            <a:r>
              <a:rPr lang="zh-TW" altLang="zh-TW" sz="2800" b="1" dirty="0" smtClean="0">
                <a:solidFill>
                  <a:srgbClr val="002060"/>
                </a:solidFill>
                <a:latin typeface="標楷體" pitchFamily="65" charset="-120"/>
                <a:ea typeface="標楷體" pitchFamily="65" charset="-120"/>
              </a:rPr>
              <a:t>因為兩個人一生之久的寬容和關切</a:t>
            </a:r>
          </a:p>
          <a:p>
            <a:pPr>
              <a:buNone/>
            </a:pPr>
            <a:r>
              <a:rPr lang="zh-TW" altLang="zh-TW" sz="2800" b="1" dirty="0" smtClean="0">
                <a:solidFill>
                  <a:srgbClr val="002060"/>
                </a:solidFill>
                <a:latin typeface="標楷體" pitchFamily="65" charset="-120"/>
                <a:ea typeface="標楷體" pitchFamily="65" charset="-120"/>
              </a:rPr>
              <a:t>比玫瑰更美麗</a:t>
            </a:r>
          </a:p>
          <a:p>
            <a:pPr>
              <a:buNone/>
            </a:pPr>
            <a:r>
              <a:rPr lang="zh-TW" altLang="zh-TW" sz="2800" b="1" dirty="0" smtClean="0">
                <a:solidFill>
                  <a:srgbClr val="002060"/>
                </a:solidFill>
                <a:latin typeface="標楷體" pitchFamily="65" charset="-120"/>
                <a:ea typeface="標楷體" pitchFamily="65" charset="-120"/>
              </a:rPr>
              <a:t>讓婚姻不單單是燦爛的鑽石 潔白的紗</a:t>
            </a:r>
          </a:p>
          <a:p>
            <a:pPr>
              <a:buNone/>
            </a:pPr>
            <a:r>
              <a:rPr lang="zh-TW" altLang="zh-TW" sz="2800" b="1" dirty="0" smtClean="0">
                <a:solidFill>
                  <a:srgbClr val="002060"/>
                </a:solidFill>
                <a:latin typeface="標楷體" pitchFamily="65" charset="-120"/>
                <a:ea typeface="標楷體" pitchFamily="65" charset="-120"/>
              </a:rPr>
              <a:t>因為澎湃的愛和純潔的心跡</a:t>
            </a:r>
          </a:p>
          <a:p>
            <a:pPr>
              <a:buNone/>
            </a:pPr>
            <a:r>
              <a:rPr lang="zh-TW" altLang="zh-TW" sz="2800" b="1" dirty="0" smtClean="0">
                <a:solidFill>
                  <a:srgbClr val="002060"/>
                </a:solidFill>
                <a:latin typeface="標楷體" pitchFamily="65" charset="-120"/>
                <a:ea typeface="標楷體" pitchFamily="65" charset="-120"/>
              </a:rPr>
              <a:t>更為可貴</a:t>
            </a:r>
            <a:endParaRPr lang="en-US" altLang="zh-TW" sz="2800" b="1" dirty="0" smtClean="0">
              <a:solidFill>
                <a:srgbClr val="002060"/>
              </a:solidFill>
              <a:latin typeface="標楷體" pitchFamily="65" charset="-120"/>
              <a:ea typeface="標楷體" pitchFamily="65" charset="-120"/>
            </a:endParaRPr>
          </a:p>
          <a:p>
            <a:endParaRPr lang="zh-TW" altLang="zh-TW" sz="1600" dirty="0" smtClean="0"/>
          </a:p>
          <a:p>
            <a:r>
              <a:rPr lang="zh-TW" altLang="en-US" sz="1600" dirty="0" smtClean="0"/>
              <a:t>                                                                                                                </a:t>
            </a:r>
            <a:endParaRPr lang="zh-TW" altLang="zh-TW" sz="1600" dirty="0" smtClean="0"/>
          </a:p>
          <a:p>
            <a:endParaRPr lang="zh-TW" altLang="en-US"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pPr>
              <a:buNone/>
            </a:pPr>
            <a:r>
              <a:rPr lang="zh-TW" altLang="zh-TW" sz="2800" b="1" dirty="0" smtClean="0">
                <a:solidFill>
                  <a:srgbClr val="002060"/>
                </a:solidFill>
                <a:latin typeface="標楷體" pitchFamily="65" charset="-120"/>
                <a:ea typeface="標楷體" pitchFamily="65" charset="-120"/>
              </a:rPr>
              <a:t>主啊，我們可以用最簡單的承諾</a:t>
            </a:r>
          </a:p>
          <a:p>
            <a:pPr>
              <a:buNone/>
            </a:pPr>
            <a:r>
              <a:rPr lang="zh-TW" altLang="zh-TW" sz="2800" b="1" dirty="0" smtClean="0">
                <a:solidFill>
                  <a:srgbClr val="002060"/>
                </a:solidFill>
                <a:latin typeface="標楷體" pitchFamily="65" charset="-120"/>
                <a:ea typeface="標楷體" pitchFamily="65" charset="-120"/>
              </a:rPr>
              <a:t>在婚禮上許下遙遠的誓言</a:t>
            </a:r>
          </a:p>
          <a:p>
            <a:pPr>
              <a:buNone/>
            </a:pPr>
            <a:r>
              <a:rPr lang="zh-TW" altLang="zh-TW" sz="2800" b="1" dirty="0" smtClean="0">
                <a:solidFill>
                  <a:srgbClr val="002060"/>
                </a:solidFill>
                <a:latin typeface="標楷體" pitchFamily="65" charset="-120"/>
                <a:ea typeface="標楷體" pitchFamily="65" charset="-120"/>
              </a:rPr>
              <a:t>但只有我們一起把手交在你的手裡</a:t>
            </a:r>
          </a:p>
          <a:p>
            <a:pPr>
              <a:buNone/>
            </a:pPr>
            <a:r>
              <a:rPr lang="zh-TW" altLang="zh-TW" sz="2800" b="1" dirty="0" smtClean="0">
                <a:solidFill>
                  <a:srgbClr val="002060"/>
                </a:solidFill>
                <a:latin typeface="標楷體" pitchFamily="65" charset="-120"/>
                <a:ea typeface="標楷體" pitchFamily="65" charset="-120"/>
              </a:rPr>
              <a:t>我們才可以彼此握得更緊</a:t>
            </a:r>
          </a:p>
          <a:p>
            <a:pPr>
              <a:buNone/>
            </a:pPr>
            <a:r>
              <a:rPr lang="zh-TW" altLang="zh-TW" sz="2800" b="1" dirty="0" smtClean="0">
                <a:solidFill>
                  <a:srgbClr val="002060"/>
                </a:solidFill>
                <a:latin typeface="標楷體" pitchFamily="65" charset="-120"/>
                <a:ea typeface="標楷體" pitchFamily="65" charset="-120"/>
              </a:rPr>
              <a:t>只有我們一起把眼光 投向你的十字架</a:t>
            </a:r>
          </a:p>
          <a:p>
            <a:pPr>
              <a:buNone/>
            </a:pPr>
            <a:r>
              <a:rPr lang="zh-TW" altLang="zh-TW" sz="2800" b="1" dirty="0" smtClean="0">
                <a:solidFill>
                  <a:srgbClr val="002060"/>
                </a:solidFill>
                <a:latin typeface="標楷體" pitchFamily="65" charset="-120"/>
                <a:ea typeface="標楷體" pitchFamily="65" charset="-120"/>
              </a:rPr>
              <a:t>我們才可能彼此凝望得更深情</a:t>
            </a:r>
          </a:p>
          <a:p>
            <a:endParaRPr lang="zh-TW" altLang="en-US" sz="28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1268760"/>
            <a:ext cx="8229600" cy="5055840"/>
          </a:xfrm>
        </p:spPr>
        <p:txBody>
          <a:bodyPr>
            <a:normAutofit fontScale="77500" lnSpcReduction="20000"/>
          </a:bodyPr>
          <a:lstStyle/>
          <a:p>
            <a:pPr>
              <a:buNone/>
            </a:pPr>
            <a:r>
              <a:rPr lang="zh-TW" altLang="zh-TW" sz="3300" b="1" dirty="0" smtClean="0">
                <a:solidFill>
                  <a:srgbClr val="002060"/>
                </a:solidFill>
                <a:latin typeface="標楷體" pitchFamily="65" charset="-120"/>
                <a:ea typeface="標楷體" pitchFamily="65" charset="-120"/>
              </a:rPr>
              <a:t>主，我們不乞求堂皇的高樓大廈</a:t>
            </a:r>
          </a:p>
          <a:p>
            <a:pPr>
              <a:buNone/>
            </a:pPr>
            <a:r>
              <a:rPr lang="zh-TW" altLang="zh-TW" sz="3300" b="1" dirty="0" smtClean="0">
                <a:solidFill>
                  <a:srgbClr val="002060"/>
                </a:solidFill>
                <a:latin typeface="標楷體" pitchFamily="65" charset="-120"/>
                <a:ea typeface="標楷體" pitchFamily="65" charset="-120"/>
              </a:rPr>
              <a:t>求你使我們成為彼此在地上的天堂</a:t>
            </a:r>
          </a:p>
          <a:p>
            <a:pPr>
              <a:buNone/>
            </a:pPr>
            <a:r>
              <a:rPr lang="zh-TW" altLang="zh-TW" sz="3300" b="1" dirty="0" smtClean="0">
                <a:solidFill>
                  <a:srgbClr val="002060"/>
                </a:solidFill>
                <a:latin typeface="標楷體" pitchFamily="65" charset="-120"/>
                <a:ea typeface="標楷體" pitchFamily="65" charset="-120"/>
              </a:rPr>
              <a:t>我們不乞求驚人的財富</a:t>
            </a:r>
          </a:p>
          <a:p>
            <a:pPr>
              <a:buNone/>
            </a:pPr>
            <a:r>
              <a:rPr lang="zh-TW" altLang="zh-TW" sz="3300" b="1" dirty="0" smtClean="0">
                <a:solidFill>
                  <a:srgbClr val="002060"/>
                </a:solidFill>
                <a:latin typeface="標楷體" pitchFamily="65" charset="-120"/>
                <a:ea typeface="標楷體" pitchFamily="65" charset="-120"/>
              </a:rPr>
              <a:t>求你使我們成為彼此生命中的至寶</a:t>
            </a:r>
          </a:p>
          <a:p>
            <a:pPr>
              <a:buNone/>
            </a:pPr>
            <a:r>
              <a:rPr lang="zh-TW" altLang="zh-TW" sz="3300" b="1" dirty="0" smtClean="0">
                <a:solidFill>
                  <a:srgbClr val="002060"/>
                </a:solidFill>
                <a:latin typeface="標楷體" pitchFamily="65" charset="-120"/>
                <a:ea typeface="標楷體" pitchFamily="65" charset="-120"/>
              </a:rPr>
              <a:t>讓這新的家庭成為你的新燈台</a:t>
            </a:r>
          </a:p>
          <a:p>
            <a:pPr>
              <a:buNone/>
            </a:pPr>
            <a:r>
              <a:rPr lang="zh-TW" altLang="zh-TW" sz="3300" b="1" dirty="0" smtClean="0">
                <a:solidFill>
                  <a:srgbClr val="002060"/>
                </a:solidFill>
                <a:latin typeface="標楷體" pitchFamily="65" charset="-120"/>
                <a:ea typeface="標楷體" pitchFamily="65" charset="-120"/>
              </a:rPr>
              <a:t>照亮你指定我們照亮的地方</a:t>
            </a:r>
            <a:endParaRPr lang="en-US" altLang="zh-TW" sz="3300" b="1" dirty="0" smtClean="0">
              <a:solidFill>
                <a:srgbClr val="002060"/>
              </a:solidFill>
              <a:latin typeface="標楷體" pitchFamily="65" charset="-120"/>
              <a:ea typeface="標楷體" pitchFamily="65" charset="-120"/>
            </a:endParaRPr>
          </a:p>
          <a:p>
            <a:pPr>
              <a:buNone/>
            </a:pPr>
            <a:endParaRPr lang="zh-TW" altLang="zh-TW" sz="3300" b="1" dirty="0" smtClean="0">
              <a:solidFill>
                <a:srgbClr val="002060"/>
              </a:solidFill>
              <a:latin typeface="標楷體" pitchFamily="65" charset="-120"/>
              <a:ea typeface="標楷體" pitchFamily="65" charset="-120"/>
            </a:endParaRPr>
          </a:p>
          <a:p>
            <a:pPr>
              <a:buNone/>
            </a:pPr>
            <a:r>
              <a:rPr lang="zh-TW" altLang="zh-TW" sz="3300" b="1" dirty="0" smtClean="0">
                <a:solidFill>
                  <a:srgbClr val="002060"/>
                </a:solidFill>
                <a:latin typeface="標楷體" pitchFamily="65" charset="-120"/>
                <a:ea typeface="標楷體" pitchFamily="65" charset="-120"/>
              </a:rPr>
              <a:t>而有一天，主啊，當我們年老</a:t>
            </a:r>
          </a:p>
          <a:p>
            <a:pPr>
              <a:buNone/>
            </a:pPr>
            <a:r>
              <a:rPr lang="zh-TW" altLang="zh-TW" sz="3300" b="1" dirty="0" smtClean="0">
                <a:solidFill>
                  <a:srgbClr val="002060"/>
                </a:solidFill>
                <a:latin typeface="標楷體" pitchFamily="65" charset="-120"/>
                <a:ea typeface="標楷體" pitchFamily="65" charset="-120"/>
              </a:rPr>
              <a:t>我們仍能夠說</a:t>
            </a:r>
          </a:p>
          <a:p>
            <a:pPr>
              <a:buNone/>
            </a:pPr>
            <a:r>
              <a:rPr lang="zh-TW" altLang="zh-TW" sz="3300" b="1" dirty="0" smtClean="0">
                <a:solidFill>
                  <a:srgbClr val="002060"/>
                </a:solidFill>
                <a:latin typeface="標楷體" pitchFamily="65" charset="-120"/>
                <a:ea typeface="標楷體" pitchFamily="65" charset="-120"/>
              </a:rPr>
              <a:t>感謝你，因為你完成了我們</a:t>
            </a:r>
          </a:p>
          <a:p>
            <a:pPr>
              <a:buNone/>
            </a:pPr>
            <a:r>
              <a:rPr lang="zh-TW" altLang="zh-TW" sz="3300" b="1" dirty="0" smtClean="0">
                <a:solidFill>
                  <a:srgbClr val="002060"/>
                </a:solidFill>
                <a:latin typeface="標楷體" pitchFamily="65" charset="-120"/>
                <a:ea typeface="標楷體" pitchFamily="65" charset="-120"/>
              </a:rPr>
              <a:t>並且使我們彼此在對方中 完成了自己</a:t>
            </a:r>
          </a:p>
          <a:p>
            <a:pPr>
              <a:buNone/>
            </a:pPr>
            <a:r>
              <a:rPr lang="en-US" altLang="zh-TW" dirty="0" smtClean="0"/>
              <a:t> </a:t>
            </a:r>
            <a:endParaRPr lang="zh-TW" altLang="en-US" dirty="0"/>
          </a:p>
        </p:txBody>
      </p:sp>
      <p:pic>
        <p:nvPicPr>
          <p:cNvPr id="4" name="圖片 3" descr="捧花.jpg"/>
          <p:cNvPicPr>
            <a:picLocks noChangeAspect="1"/>
          </p:cNvPicPr>
          <p:nvPr/>
        </p:nvPicPr>
        <p:blipFill>
          <a:blip r:embed="rId2" cstate="print"/>
          <a:stretch>
            <a:fillRect/>
          </a:stretch>
        </p:blipFill>
        <p:spPr>
          <a:xfrm>
            <a:off x="6084168" y="1268760"/>
            <a:ext cx="2762906" cy="368387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800" u="sng" dirty="0" smtClean="0">
                <a:ln w="15875" cmpd="sng">
                  <a:noFill/>
                  <a:prstDash val="solid"/>
                </a:ln>
                <a:solidFill>
                  <a:srgbClr val="C00000"/>
                </a:solidFill>
                <a:latin typeface="標楷體" pitchFamily="65" charset="-120"/>
                <a:ea typeface="標楷體" pitchFamily="65" charset="-120"/>
              </a:rPr>
              <a:t/>
            </a:r>
            <a:br>
              <a:rPr lang="en-US" altLang="zh-TW" sz="4800" u="sng" dirty="0" smtClean="0">
                <a:ln w="15875" cmpd="sng">
                  <a:noFill/>
                  <a:prstDash val="solid"/>
                </a:ln>
                <a:solidFill>
                  <a:srgbClr val="C00000"/>
                </a:solidFill>
                <a:latin typeface="標楷體" pitchFamily="65" charset="-120"/>
                <a:ea typeface="標楷體" pitchFamily="65" charset="-120"/>
              </a:rPr>
            </a:br>
            <a:endParaRPr lang="zh-TW" altLang="en-US" sz="4800" u="sng"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p:txBody>
          <a:bodyPr>
            <a:normAutofit/>
          </a:bodyPr>
          <a:lstStyle/>
          <a:p>
            <a:pPr>
              <a:buNone/>
            </a:pPr>
            <a:r>
              <a:rPr lang="zh-TW" altLang="en-US" sz="3600" b="1" dirty="0" smtClean="0">
                <a:solidFill>
                  <a:srgbClr val="C00000"/>
                </a:solidFill>
                <a:latin typeface="標楷體" pitchFamily="65" charset="-120"/>
                <a:ea typeface="標楷體" pitchFamily="65" charset="-120"/>
              </a:rPr>
              <a:t>所以，</a:t>
            </a:r>
            <a:endParaRPr lang="en-US" altLang="zh-TW" sz="3600" b="1" dirty="0" smtClean="0">
              <a:solidFill>
                <a:srgbClr val="C00000"/>
              </a:solidFill>
              <a:latin typeface="標楷體" pitchFamily="65" charset="-120"/>
              <a:ea typeface="標楷體" pitchFamily="65" charset="-120"/>
            </a:endParaRPr>
          </a:p>
          <a:p>
            <a:pPr>
              <a:buNone/>
            </a:pPr>
            <a:r>
              <a:rPr lang="zh-TW" altLang="en-US" sz="3600" b="1" dirty="0" smtClean="0">
                <a:solidFill>
                  <a:srgbClr val="C00000"/>
                </a:solidFill>
                <a:latin typeface="標楷體" pitchFamily="65" charset="-120"/>
                <a:ea typeface="標楷體" pitchFamily="65" charset="-120"/>
              </a:rPr>
              <a:t>王子公主從此過著幸福快樂的日子</a:t>
            </a:r>
            <a:r>
              <a:rPr lang="en-US" altLang="zh-TW" sz="3600" b="1" dirty="0" smtClean="0">
                <a:solidFill>
                  <a:srgbClr val="C00000"/>
                </a:solidFill>
                <a:latin typeface="標楷體" pitchFamily="65" charset="-120"/>
                <a:ea typeface="標楷體" pitchFamily="65" charset="-120"/>
              </a:rPr>
              <a:t>!!</a:t>
            </a:r>
          </a:p>
          <a:p>
            <a:pPr>
              <a:buNone/>
            </a:pP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002060"/>
                </a:solidFill>
                <a:latin typeface="標楷體" pitchFamily="65" charset="-120"/>
                <a:ea typeface="標楷體" pitchFamily="65" charset="-120"/>
              </a:rPr>
              <a:t>婚姻</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真的這樣簡單嗎</a:t>
            </a:r>
            <a:r>
              <a:rPr lang="en-US" altLang="zh-TW" b="1" dirty="0" smtClean="0">
                <a:solidFill>
                  <a:schemeClr val="accent2">
                    <a:lumMod val="60000"/>
                    <a:lumOff val="40000"/>
                  </a:schemeClr>
                </a:solidFill>
                <a:latin typeface="標楷體" pitchFamily="65" charset="-120"/>
                <a:ea typeface="標楷體" pitchFamily="65" charset="-120"/>
                <a:hlinkClick r:id="rId2" action="ppaction://hlinkfile"/>
              </a:rPr>
              <a:t> ?</a:t>
            </a:r>
            <a:endParaRPr lang="en-US" altLang="zh-TW" b="1" dirty="0" smtClean="0"/>
          </a:p>
          <a:p>
            <a:pPr>
              <a:buNone/>
            </a:pPr>
            <a:r>
              <a:rPr lang="en-US" altLang="zh-TW" sz="9600" dirty="0" smtClean="0">
                <a:latin typeface="標楷體" pitchFamily="65" charset="-120"/>
                <a:ea typeface="標楷體" pitchFamily="65" charset="-120"/>
              </a:rPr>
              <a:t>      </a:t>
            </a:r>
            <a:endParaRPr lang="zh-TW" altLang="en-US" sz="9600" dirty="0">
              <a:solidFill>
                <a:schemeClr val="accent2">
                  <a:lumMod val="60000"/>
                  <a:lumOff val="40000"/>
                </a:schemeClr>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a:xfrm>
            <a:off x="4499992" y="1196752"/>
            <a:ext cx="4186808" cy="5127848"/>
          </a:xfrm>
        </p:spPr>
        <p:txBody>
          <a:bodyPr/>
          <a:lstStyle/>
          <a:p>
            <a:pPr>
              <a:buNone/>
            </a:pPr>
            <a:r>
              <a:rPr lang="zh-TW" altLang="en-US" dirty="0" smtClean="0">
                <a:solidFill>
                  <a:schemeClr val="accent2">
                    <a:lumMod val="60000"/>
                    <a:lumOff val="40000"/>
                  </a:schemeClr>
                </a:solidFill>
              </a:rPr>
              <a:t>◆</a:t>
            </a:r>
            <a:r>
              <a:rPr lang="zh-TW" altLang="en-US" b="1" dirty="0" smtClean="0">
                <a:solidFill>
                  <a:srgbClr val="0070C0"/>
                </a:solidFill>
                <a:latin typeface="標楷體" pitchFamily="65" charset="-120"/>
                <a:ea typeface="標楷體" pitchFamily="65" charset="-120"/>
              </a:rPr>
              <a:t>能夠攜手走過幾十年的人生，是多麼幸福的事情。</a:t>
            </a:r>
            <a:endParaRPr lang="en-US" altLang="zh-TW" b="1" dirty="0" smtClean="0">
              <a:solidFill>
                <a:srgbClr val="0070C0"/>
              </a:solidFill>
              <a:latin typeface="標楷體" pitchFamily="65" charset="-120"/>
              <a:ea typeface="標楷體" pitchFamily="65" charset="-120"/>
            </a:endParaRPr>
          </a:p>
          <a:p>
            <a:endParaRPr lang="en-US" altLang="zh-TW" b="1" dirty="0" smtClean="0">
              <a:solidFill>
                <a:srgbClr val="0070C0"/>
              </a:solidFill>
              <a:latin typeface="標楷體" pitchFamily="65" charset="-120"/>
              <a:ea typeface="標楷體" pitchFamily="65" charset="-120"/>
            </a:endParaRPr>
          </a:p>
          <a:p>
            <a:pPr>
              <a:buNone/>
            </a:pPr>
            <a:r>
              <a:rPr lang="zh-TW" altLang="en-US" b="1" dirty="0" smtClean="0">
                <a:solidFill>
                  <a:schemeClr val="accent2">
                    <a:lumMod val="60000"/>
                    <a:lumOff val="40000"/>
                  </a:schemeClr>
                </a:solidFill>
                <a:latin typeface="標楷體" pitchFamily="65" charset="-120"/>
                <a:ea typeface="標楷體" pitchFamily="65" charset="-120"/>
              </a:rPr>
              <a:t>◆</a:t>
            </a:r>
            <a:r>
              <a:rPr lang="zh-TW" altLang="en-US" b="1" dirty="0" smtClean="0">
                <a:solidFill>
                  <a:srgbClr val="0070C0"/>
                </a:solidFill>
                <a:latin typeface="標楷體" pitchFamily="65" charset="-120"/>
                <a:ea typeface="標楷體" pitchFamily="65" charset="-120"/>
              </a:rPr>
              <a:t>「我能想到最浪漫的事，就是和你一起慢慢變老，老得哪都去不了。」</a:t>
            </a:r>
            <a:endParaRPr lang="en-US" altLang="zh-TW" b="1" dirty="0" smtClean="0">
              <a:solidFill>
                <a:srgbClr val="0070C0"/>
              </a:solidFill>
              <a:latin typeface="標楷體" pitchFamily="65" charset="-120"/>
              <a:ea typeface="標楷體" pitchFamily="65" charset="-120"/>
            </a:endParaRPr>
          </a:p>
          <a:p>
            <a:endParaRPr lang="en-US" altLang="zh-TW" dirty="0" smtClean="0"/>
          </a:p>
        </p:txBody>
      </p:sp>
      <p:pic>
        <p:nvPicPr>
          <p:cNvPr id="4" name="圖片 3" descr="白首偕老.jpg"/>
          <p:cNvPicPr>
            <a:picLocks noChangeAspect="1"/>
          </p:cNvPicPr>
          <p:nvPr/>
        </p:nvPicPr>
        <p:blipFill>
          <a:blip r:embed="rId2" cstate="print"/>
          <a:stretch>
            <a:fillRect/>
          </a:stretch>
        </p:blipFill>
        <p:spPr>
          <a:xfrm>
            <a:off x="251520" y="548680"/>
            <a:ext cx="4286250" cy="572452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flipV="1">
            <a:off x="457200" y="228919"/>
            <a:ext cx="8229600" cy="45719"/>
          </a:xfrm>
        </p:spPr>
        <p:txBody>
          <a:bodyPr/>
          <a:lstStyle/>
          <a:p>
            <a:endParaRPr lang="zh-TW" altLang="en-US" dirty="0"/>
          </a:p>
        </p:txBody>
      </p:sp>
      <p:sp>
        <p:nvSpPr>
          <p:cNvPr id="3" name="內容版面配置區 2"/>
          <p:cNvSpPr>
            <a:spLocks noGrp="1"/>
          </p:cNvSpPr>
          <p:nvPr>
            <p:ph idx="1"/>
          </p:nvPr>
        </p:nvSpPr>
        <p:spPr>
          <a:xfrm>
            <a:off x="457200" y="548680"/>
            <a:ext cx="8229600" cy="5775920"/>
          </a:xfrm>
        </p:spPr>
        <p:txBody>
          <a:bodyPr/>
          <a:lstStyle/>
          <a:p>
            <a:pPr>
              <a:buNone/>
            </a:pPr>
            <a:r>
              <a:rPr lang="zh-TW" altLang="en-US" b="1" dirty="0" smtClean="0">
                <a:solidFill>
                  <a:srgbClr val="0070C0"/>
                </a:solidFill>
                <a:latin typeface="標楷體" pitchFamily="65" charset="-120"/>
                <a:ea typeface="標楷體" pitchFamily="65" charset="-120"/>
              </a:rPr>
              <a:t>但不是所有人都能有美好的結局，</a:t>
            </a:r>
            <a:endParaRPr lang="en-US" altLang="zh-TW" b="1" dirty="0" smtClean="0">
              <a:solidFill>
                <a:srgbClr val="0070C0"/>
              </a:solidFill>
              <a:latin typeface="標楷體" pitchFamily="65" charset="-120"/>
              <a:ea typeface="標楷體" pitchFamily="65" charset="-120"/>
            </a:endParaRPr>
          </a:p>
          <a:p>
            <a:pPr>
              <a:buNone/>
            </a:pPr>
            <a:r>
              <a:rPr lang="zh-TW" altLang="en-US" b="1" dirty="0" smtClean="0">
                <a:solidFill>
                  <a:srgbClr val="0070C0"/>
                </a:solidFill>
                <a:latin typeface="標楷體" pitchFamily="65" charset="-120"/>
                <a:ea typeface="標楷體" pitchFamily="65" charset="-120"/>
              </a:rPr>
              <a:t>當原本一對一的婚姻出現了第三個人的時候，</a:t>
            </a:r>
            <a:endParaRPr lang="en-US" altLang="zh-TW" b="1" dirty="0" smtClean="0">
              <a:solidFill>
                <a:srgbClr val="0070C0"/>
              </a:solidFill>
              <a:latin typeface="標楷體" pitchFamily="65" charset="-120"/>
              <a:ea typeface="標楷體" pitchFamily="65" charset="-120"/>
            </a:endParaRPr>
          </a:p>
          <a:p>
            <a:pPr>
              <a:buNone/>
            </a:pPr>
            <a:r>
              <a:rPr lang="zh-TW" altLang="en-US" b="1" dirty="0" smtClean="0">
                <a:solidFill>
                  <a:srgbClr val="0070C0"/>
                </a:solidFill>
                <a:latin typeface="標楷體" pitchFamily="65" charset="-120"/>
                <a:ea typeface="標楷體" pitchFamily="65" charset="-120"/>
              </a:rPr>
              <a:t>美好的一切便會改始崩毀</a:t>
            </a:r>
            <a:r>
              <a:rPr lang="en-US" altLang="zh-TW" b="1" dirty="0" smtClean="0">
                <a:solidFill>
                  <a:srgbClr val="0070C0"/>
                </a:solidFill>
                <a:latin typeface="標楷體" pitchFamily="65" charset="-120"/>
                <a:ea typeface="標楷體" pitchFamily="65" charset="-120"/>
              </a:rPr>
              <a:t>…</a:t>
            </a:r>
          </a:p>
          <a:p>
            <a:pPr>
              <a:buNone/>
            </a:pPr>
            <a:endParaRPr lang="zh-TW" altLang="en-US" b="1" dirty="0" smtClean="0">
              <a:solidFill>
                <a:srgbClr val="0070C0"/>
              </a:solidFill>
              <a:latin typeface="標楷體" pitchFamily="65" charset="-120"/>
              <a:ea typeface="標楷體" pitchFamily="65" charset="-120"/>
            </a:endParaRPr>
          </a:p>
          <a:p>
            <a:endParaRPr lang="zh-TW" altLang="en-US" dirty="0"/>
          </a:p>
        </p:txBody>
      </p:sp>
      <p:pic>
        <p:nvPicPr>
          <p:cNvPr id="4" name="圖片 3" descr="犀利人妻02.jpg">
            <a:hlinkClick r:id="rId2" action="ppaction://hlinkfile"/>
          </p:cNvPr>
          <p:cNvPicPr>
            <a:picLocks noChangeAspect="1"/>
          </p:cNvPicPr>
          <p:nvPr/>
        </p:nvPicPr>
        <p:blipFill>
          <a:blip r:embed="rId3" cstate="print"/>
          <a:stretch>
            <a:fillRect/>
          </a:stretch>
        </p:blipFill>
        <p:spPr>
          <a:xfrm>
            <a:off x="1763688" y="2348880"/>
            <a:ext cx="5486400" cy="41148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800" u="sng" dirty="0" smtClean="0">
                <a:ln w="15875" cmpd="sng">
                  <a:noFill/>
                  <a:prstDash val="solid"/>
                </a:ln>
                <a:solidFill>
                  <a:srgbClr val="C00000"/>
                </a:solidFill>
                <a:latin typeface="標楷體" pitchFamily="65" charset="-120"/>
                <a:ea typeface="標楷體" pitchFamily="65" charset="-120"/>
              </a:rPr>
              <a:t>婚姻是困難的課題</a:t>
            </a:r>
            <a:r>
              <a:rPr lang="en-US" altLang="zh-TW" sz="4800" dirty="0" smtClean="0">
                <a:ln w="15875" cmpd="sng">
                  <a:noFill/>
                  <a:prstDash val="solid"/>
                </a:ln>
                <a:solidFill>
                  <a:srgbClr val="00863D"/>
                </a:solidFill>
                <a:latin typeface="標楷體" pitchFamily="65" charset="-120"/>
                <a:ea typeface="標楷體" pitchFamily="65" charset="-120"/>
              </a:rPr>
              <a:t/>
            </a:r>
            <a:br>
              <a:rPr lang="en-US" altLang="zh-TW" sz="4800" dirty="0" smtClean="0">
                <a:ln w="15875" cmpd="sng">
                  <a:noFill/>
                  <a:prstDash val="solid"/>
                </a:ln>
                <a:solidFill>
                  <a:srgbClr val="00863D"/>
                </a:solidFill>
                <a:latin typeface="標楷體" pitchFamily="65" charset="-120"/>
                <a:ea typeface="標楷體" pitchFamily="65" charset="-120"/>
              </a:rPr>
            </a:br>
            <a:r>
              <a:rPr lang="en-US" altLang="zh-TW" sz="4800" dirty="0" smtClean="0">
                <a:ln w="15875" cmpd="sng">
                  <a:noFill/>
                  <a:prstDash val="solid"/>
                </a:ln>
                <a:solidFill>
                  <a:srgbClr val="00863D"/>
                </a:solidFill>
                <a:latin typeface="標楷體" pitchFamily="65" charset="-120"/>
                <a:ea typeface="標楷體" pitchFamily="65" charset="-120"/>
              </a:rPr>
              <a:t>(1)</a:t>
            </a:r>
            <a:r>
              <a:rPr lang="zh-TW" altLang="en-US" sz="4800" dirty="0" smtClean="0">
                <a:ln w="15875" cmpd="sng">
                  <a:noFill/>
                  <a:prstDash val="solid"/>
                </a:ln>
                <a:solidFill>
                  <a:srgbClr val="00863D"/>
                </a:solidFill>
                <a:latin typeface="標楷體" pitchFamily="65" charset="-120"/>
                <a:ea typeface="標楷體" pitchFamily="65" charset="-120"/>
              </a:rPr>
              <a:t>上山採</a:t>
            </a:r>
            <a:r>
              <a:rPr lang="zh-TW" altLang="zh-TW" sz="4800" dirty="0" smtClean="0">
                <a:ln w="15875" cmpd="sng">
                  <a:noFill/>
                  <a:prstDash val="solid"/>
                </a:ln>
                <a:solidFill>
                  <a:srgbClr val="00863D"/>
                </a:solidFill>
                <a:latin typeface="標楷體" pitchFamily="65" charset="-120"/>
                <a:ea typeface="標楷體" pitchFamily="65" charset="-120"/>
              </a:rPr>
              <a:t>蘼蕪</a:t>
            </a:r>
            <a:r>
              <a:rPr lang="en-US" altLang="zh-TW" sz="4800" dirty="0" smtClean="0">
                <a:ln w="15875" cmpd="sng">
                  <a:noFill/>
                  <a:prstDash val="solid"/>
                </a:ln>
                <a:solidFill>
                  <a:srgbClr val="00863D"/>
                </a:solidFill>
                <a:latin typeface="標楷體" pitchFamily="65" charset="-120"/>
                <a:ea typeface="標楷體" pitchFamily="65" charset="-120"/>
              </a:rPr>
              <a:t>(</a:t>
            </a:r>
            <a:r>
              <a:rPr lang="zh-TW" altLang="en-US" sz="4800" dirty="0" smtClean="0">
                <a:ln w="15875" cmpd="sng">
                  <a:noFill/>
                  <a:prstDash val="solid"/>
                </a:ln>
                <a:solidFill>
                  <a:srgbClr val="00863D"/>
                </a:solidFill>
                <a:latin typeface="標楷體" pitchFamily="65" charset="-120"/>
                <a:ea typeface="標楷體" pitchFamily="65" charset="-120"/>
              </a:rPr>
              <a:t>古詩</a:t>
            </a:r>
            <a:r>
              <a:rPr lang="en-US" altLang="zh-TW" sz="4800" dirty="0" smtClean="0">
                <a:ln w="15875" cmpd="sng">
                  <a:noFill/>
                  <a:prstDash val="solid"/>
                </a:ln>
                <a:solidFill>
                  <a:srgbClr val="00863D"/>
                </a:solidFill>
                <a:latin typeface="標楷體" pitchFamily="65" charset="-120"/>
                <a:ea typeface="標楷體" pitchFamily="65" charset="-120"/>
              </a:rPr>
              <a:t>)</a:t>
            </a:r>
            <a:endParaRPr lang="zh-TW" altLang="en-US" sz="4800" b="0" dirty="0">
              <a:ln w="15875" cmpd="sng">
                <a:noFill/>
                <a:prstDash val="solid"/>
              </a:ln>
              <a:solidFill>
                <a:srgbClr val="00863D"/>
              </a:solidFill>
              <a:latin typeface="標楷體" pitchFamily="65" charset="-120"/>
              <a:ea typeface="標楷體" pitchFamily="65" charset="-120"/>
            </a:endParaRPr>
          </a:p>
        </p:txBody>
      </p:sp>
      <p:sp>
        <p:nvSpPr>
          <p:cNvPr id="3" name="內容版面配置區 2"/>
          <p:cNvSpPr>
            <a:spLocks noGrp="1"/>
          </p:cNvSpPr>
          <p:nvPr>
            <p:ph idx="1"/>
          </p:nvPr>
        </p:nvSpPr>
        <p:spPr/>
        <p:txBody>
          <a:bodyPr/>
          <a:lstStyle/>
          <a:p>
            <a:pPr>
              <a:buNone/>
            </a:pPr>
            <a:r>
              <a:rPr lang="zh-TW" altLang="zh-TW" b="1" dirty="0" smtClean="0">
                <a:solidFill>
                  <a:srgbClr val="002060"/>
                </a:solidFill>
                <a:latin typeface="標楷體" pitchFamily="65" charset="-120"/>
                <a:ea typeface="標楷體" pitchFamily="65" charset="-120"/>
              </a:rPr>
              <a:t>上山採蘼蕪，下山逢故夫。</a:t>
            </a:r>
            <a:endParaRPr lang="en-US" altLang="zh-TW" b="1" dirty="0" smtClean="0">
              <a:solidFill>
                <a:srgbClr val="002060"/>
              </a:solidFill>
              <a:latin typeface="標楷體" pitchFamily="65" charset="-120"/>
              <a:ea typeface="標楷體" pitchFamily="65" charset="-120"/>
            </a:endParaRPr>
          </a:p>
          <a:p>
            <a:pPr>
              <a:buNone/>
            </a:pPr>
            <a:r>
              <a:rPr lang="zh-TW" altLang="zh-TW" b="1" dirty="0" smtClean="0">
                <a:solidFill>
                  <a:srgbClr val="002060"/>
                </a:solidFill>
                <a:latin typeface="標楷體" pitchFamily="65" charset="-120"/>
                <a:ea typeface="標楷體" pitchFamily="65" charset="-120"/>
              </a:rPr>
              <a:t>長跪問故夫：「新人復如何？」</a:t>
            </a:r>
            <a:endParaRPr lang="en-US" altLang="zh-TW" b="1" dirty="0" smtClean="0">
              <a:solidFill>
                <a:srgbClr val="002060"/>
              </a:solidFill>
              <a:latin typeface="標楷體" pitchFamily="65" charset="-120"/>
              <a:ea typeface="標楷體" pitchFamily="65" charset="-120"/>
            </a:endParaRPr>
          </a:p>
          <a:p>
            <a:pPr>
              <a:buNone/>
            </a:pPr>
            <a:r>
              <a:rPr lang="zh-TW" altLang="zh-TW" b="1" dirty="0" smtClean="0">
                <a:solidFill>
                  <a:schemeClr val="accent2">
                    <a:lumMod val="75000"/>
                  </a:schemeClr>
                </a:solidFill>
                <a:latin typeface="標楷體" pitchFamily="65" charset="-120"/>
                <a:ea typeface="標楷體" pitchFamily="65" charset="-120"/>
              </a:rPr>
              <a:t>「新人雖言好，</a:t>
            </a:r>
            <a:r>
              <a:rPr lang="zh-TW" altLang="en-US" b="1" dirty="0" smtClean="0">
                <a:solidFill>
                  <a:schemeClr val="accent2">
                    <a:lumMod val="75000"/>
                  </a:schemeClr>
                </a:solidFill>
                <a:latin typeface="標楷體" pitchFamily="65" charset="-120"/>
                <a:ea typeface="標楷體" pitchFamily="65" charset="-120"/>
              </a:rPr>
              <a:t>未</a:t>
            </a:r>
            <a:r>
              <a:rPr lang="zh-TW" altLang="zh-TW" b="1" dirty="0" smtClean="0">
                <a:solidFill>
                  <a:schemeClr val="accent2">
                    <a:lumMod val="75000"/>
                  </a:schemeClr>
                </a:solidFill>
                <a:latin typeface="標楷體" pitchFamily="65" charset="-120"/>
                <a:ea typeface="標楷體" pitchFamily="65" charset="-120"/>
              </a:rPr>
              <a:t>若故人姝。顏色</a:t>
            </a:r>
            <a:r>
              <a:rPr lang="zh-TW" altLang="en-US" b="1" dirty="0" smtClean="0">
                <a:solidFill>
                  <a:schemeClr val="accent2">
                    <a:lumMod val="75000"/>
                  </a:schemeClr>
                </a:solidFill>
                <a:latin typeface="標楷體" pitchFamily="65" charset="-120"/>
                <a:ea typeface="標楷體" pitchFamily="65" charset="-120"/>
              </a:rPr>
              <a:t>類</a:t>
            </a:r>
            <a:r>
              <a:rPr lang="zh-TW" altLang="zh-TW" b="1" dirty="0" smtClean="0">
                <a:solidFill>
                  <a:schemeClr val="accent2">
                    <a:lumMod val="75000"/>
                  </a:schemeClr>
                </a:solidFill>
                <a:latin typeface="標楷體" pitchFamily="65" charset="-120"/>
                <a:ea typeface="標楷體" pitchFamily="65" charset="-120"/>
              </a:rPr>
              <a:t>相似，手爪不相如。」</a:t>
            </a:r>
            <a:endParaRPr lang="en-US" altLang="zh-TW" b="1" dirty="0" smtClean="0">
              <a:solidFill>
                <a:schemeClr val="accent2">
                  <a:lumMod val="75000"/>
                </a:schemeClr>
              </a:solidFill>
              <a:latin typeface="標楷體" pitchFamily="65" charset="-120"/>
              <a:ea typeface="標楷體" pitchFamily="65" charset="-120"/>
            </a:endParaRPr>
          </a:p>
          <a:p>
            <a:pPr>
              <a:buNone/>
            </a:pPr>
            <a:r>
              <a:rPr lang="zh-TW" altLang="zh-TW" b="1" dirty="0" smtClean="0">
                <a:solidFill>
                  <a:srgbClr val="002060"/>
                </a:solidFill>
                <a:latin typeface="標楷體" pitchFamily="65" charset="-120"/>
                <a:ea typeface="標楷體" pitchFamily="65" charset="-120"/>
              </a:rPr>
              <a:t>「新人從門入，故人從閣去。」</a:t>
            </a:r>
            <a:endParaRPr lang="en-US" altLang="zh-TW" b="1" dirty="0" smtClean="0">
              <a:solidFill>
                <a:srgbClr val="002060"/>
              </a:solidFill>
              <a:latin typeface="標楷體" pitchFamily="65" charset="-120"/>
              <a:ea typeface="標楷體" pitchFamily="65" charset="-120"/>
            </a:endParaRPr>
          </a:p>
          <a:p>
            <a:pPr>
              <a:buNone/>
            </a:pPr>
            <a:r>
              <a:rPr lang="zh-TW" altLang="zh-TW" b="1" dirty="0" smtClean="0">
                <a:solidFill>
                  <a:schemeClr val="accent2">
                    <a:lumMod val="75000"/>
                  </a:schemeClr>
                </a:solidFill>
                <a:latin typeface="標楷體" pitchFamily="65" charset="-120"/>
                <a:ea typeface="標楷體" pitchFamily="65" charset="-120"/>
              </a:rPr>
              <a:t>「新人工織縑</a:t>
            </a:r>
            <a:r>
              <a:rPr lang="en-US" altLang="zh-TW" b="1" dirty="0" smtClean="0">
                <a:solidFill>
                  <a:schemeClr val="accent2">
                    <a:lumMod val="75000"/>
                  </a:schemeClr>
                </a:solidFill>
                <a:latin typeface="標楷體" pitchFamily="65" charset="-120"/>
                <a:ea typeface="標楷體" pitchFamily="65" charset="-120"/>
              </a:rPr>
              <a:t>(</a:t>
            </a:r>
            <a:r>
              <a:rPr lang="zh-TW" altLang="en-US" b="1" dirty="0" smtClean="0">
                <a:solidFill>
                  <a:schemeClr val="accent2">
                    <a:lumMod val="75000"/>
                  </a:schemeClr>
                </a:solidFill>
                <a:latin typeface="標楷體" pitchFamily="65" charset="-120"/>
                <a:ea typeface="標楷體" pitchFamily="65" charset="-120"/>
              </a:rPr>
              <a:t>ㄐㄧㄢ</a:t>
            </a:r>
            <a:r>
              <a:rPr lang="en-US" altLang="zh-TW" b="1" dirty="0" smtClean="0">
                <a:solidFill>
                  <a:schemeClr val="accent2">
                    <a:lumMod val="75000"/>
                  </a:schemeClr>
                </a:solidFill>
                <a:latin typeface="標楷體" pitchFamily="65" charset="-120"/>
                <a:ea typeface="標楷體" pitchFamily="65" charset="-120"/>
              </a:rPr>
              <a:t>)</a:t>
            </a:r>
            <a:r>
              <a:rPr lang="zh-TW" altLang="zh-TW" b="1" dirty="0" smtClean="0">
                <a:solidFill>
                  <a:schemeClr val="accent2">
                    <a:lumMod val="75000"/>
                  </a:schemeClr>
                </a:solidFill>
                <a:latin typeface="標楷體" pitchFamily="65" charset="-120"/>
                <a:ea typeface="標楷體" pitchFamily="65" charset="-120"/>
              </a:rPr>
              <a:t>，故人工織素。</a:t>
            </a:r>
            <a:endParaRPr lang="en-US" altLang="zh-TW" b="1" dirty="0" smtClean="0">
              <a:solidFill>
                <a:schemeClr val="accent2">
                  <a:lumMod val="75000"/>
                </a:schemeClr>
              </a:solidFill>
              <a:latin typeface="標楷體" pitchFamily="65" charset="-120"/>
              <a:ea typeface="標楷體" pitchFamily="65" charset="-120"/>
            </a:endParaRPr>
          </a:p>
          <a:p>
            <a:pPr>
              <a:buNone/>
            </a:pPr>
            <a:r>
              <a:rPr lang="zh-TW" altLang="en-US" b="1" dirty="0" smtClean="0">
                <a:solidFill>
                  <a:schemeClr val="accent2">
                    <a:lumMod val="75000"/>
                  </a:schemeClr>
                </a:solidFill>
                <a:latin typeface="標楷體" pitchFamily="65" charset="-120"/>
                <a:ea typeface="標楷體" pitchFamily="65" charset="-120"/>
              </a:rPr>
              <a:t>  </a:t>
            </a:r>
            <a:r>
              <a:rPr lang="zh-TW" altLang="zh-TW" b="1" dirty="0" smtClean="0">
                <a:solidFill>
                  <a:schemeClr val="accent2">
                    <a:lumMod val="75000"/>
                  </a:schemeClr>
                </a:solidFill>
                <a:latin typeface="標楷體" pitchFamily="65" charset="-120"/>
                <a:ea typeface="標楷體" pitchFamily="65" charset="-120"/>
              </a:rPr>
              <a:t>織縑日一匹，織素五丈餘。將縑來比素，新人不如故。」</a:t>
            </a:r>
          </a:p>
          <a:p>
            <a:endParaRPr lang="zh-TW" alt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a:xfrm>
            <a:off x="457200" y="620688"/>
            <a:ext cx="8229600" cy="5703912"/>
          </a:xfrm>
        </p:spPr>
        <p:txBody>
          <a:bodyPr/>
          <a:lstStyle/>
          <a:p>
            <a:pPr algn="ctr">
              <a:buNone/>
            </a:pPr>
            <a:r>
              <a:rPr lang="zh-TW" altLang="zh-TW" sz="4000" b="1" u="sng" dirty="0" smtClean="0">
                <a:solidFill>
                  <a:schemeClr val="accent3">
                    <a:lumMod val="75000"/>
                  </a:schemeClr>
                </a:solidFill>
                <a:latin typeface="標楷體" pitchFamily="65" charset="-120"/>
                <a:ea typeface="標楷體" pitchFamily="65" charset="-120"/>
              </a:rPr>
              <a:t>上山採蘼蕪，下山逢故夫。</a:t>
            </a:r>
            <a:endParaRPr lang="en-US" altLang="zh-TW" sz="4000" b="1" u="sng" dirty="0" smtClean="0">
              <a:solidFill>
                <a:schemeClr val="accent3">
                  <a:lumMod val="75000"/>
                </a:schemeClr>
              </a:solidFill>
              <a:latin typeface="標楷體" pitchFamily="65" charset="-120"/>
              <a:ea typeface="標楷體" pitchFamily="65" charset="-120"/>
            </a:endParaRPr>
          </a:p>
          <a:p>
            <a:pPr algn="ctr">
              <a:buNone/>
            </a:pPr>
            <a:r>
              <a:rPr lang="zh-TW" altLang="zh-TW" sz="4000" b="1" u="sng" dirty="0" smtClean="0">
                <a:solidFill>
                  <a:schemeClr val="accent3">
                    <a:lumMod val="75000"/>
                  </a:schemeClr>
                </a:solidFill>
                <a:latin typeface="標楷體" pitchFamily="65" charset="-120"/>
                <a:ea typeface="標楷體" pitchFamily="65" charset="-120"/>
              </a:rPr>
              <a:t>長跪問故夫：「新人復如何？」</a:t>
            </a:r>
            <a:endParaRPr lang="en-US" altLang="zh-TW" sz="4000" b="1" u="sng" dirty="0" smtClean="0">
              <a:solidFill>
                <a:schemeClr val="accent3">
                  <a:lumMod val="75000"/>
                </a:schemeClr>
              </a:solidFill>
              <a:latin typeface="標楷體" pitchFamily="65" charset="-120"/>
              <a:ea typeface="標楷體" pitchFamily="65" charset="-120"/>
            </a:endParaRPr>
          </a:p>
          <a:p>
            <a:pPr algn="ctr">
              <a:buNone/>
            </a:pPr>
            <a:endParaRPr lang="en-US" altLang="zh-TW" sz="4000" b="1" dirty="0" smtClean="0">
              <a:solidFill>
                <a:schemeClr val="accent3">
                  <a:lumMod val="75000"/>
                </a:schemeClr>
              </a:solidFill>
              <a:latin typeface="標楷體" pitchFamily="65" charset="-120"/>
              <a:ea typeface="標楷體" pitchFamily="65" charset="-120"/>
            </a:endParaRPr>
          </a:p>
          <a:p>
            <a:pPr>
              <a:buNone/>
            </a:pPr>
            <a:r>
              <a:rPr lang="zh-TW" altLang="en-US" b="1" dirty="0" smtClean="0">
                <a:solidFill>
                  <a:srgbClr val="0070C0"/>
                </a:solidFill>
                <a:latin typeface="標楷體" pitchFamily="65" charset="-120"/>
                <a:ea typeface="標楷體" pitchFamily="65" charset="-120"/>
              </a:rPr>
              <a:t> 一個被丈夫拋棄的婦人，為了維持自己的生活，只能每日到山上採野菜維生。</a:t>
            </a:r>
            <a:endParaRPr lang="en-US" altLang="zh-TW" b="1" dirty="0" smtClean="0">
              <a:solidFill>
                <a:srgbClr val="0070C0"/>
              </a:solidFill>
              <a:latin typeface="標楷體" pitchFamily="65" charset="-120"/>
              <a:ea typeface="標楷體" pitchFamily="65" charset="-120"/>
            </a:endParaRPr>
          </a:p>
          <a:p>
            <a:pPr>
              <a:buNone/>
            </a:pPr>
            <a:r>
              <a:rPr lang="zh-TW" altLang="en-US" b="1" dirty="0" smtClean="0">
                <a:solidFill>
                  <a:srgbClr val="0070C0"/>
                </a:solidFill>
                <a:latin typeface="標楷體" pitchFamily="65" charset="-120"/>
                <a:ea typeface="標楷體" pitchFamily="65" charset="-120"/>
              </a:rPr>
              <a:t>一個偶然的機會下，兩人在山腳下相遇了，婦人忍著內心的痛苦，委屈的問著前夫：「新娶的妻子怎麼樣了？」</a:t>
            </a:r>
            <a:endParaRPr lang="zh-TW" altLang="en-US" b="1" dirty="0">
              <a:solidFill>
                <a:srgbClr val="0070C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pPr algn="ctr">
              <a:buNone/>
            </a:pPr>
            <a:r>
              <a:rPr lang="zh-TW" altLang="zh-TW" sz="4000" b="1" u="sng" dirty="0" smtClean="0">
                <a:solidFill>
                  <a:schemeClr val="accent3">
                    <a:lumMod val="75000"/>
                  </a:schemeClr>
                </a:solidFill>
                <a:latin typeface="標楷體" pitchFamily="65" charset="-120"/>
                <a:ea typeface="標楷體" pitchFamily="65" charset="-120"/>
              </a:rPr>
              <a:t>「新人雖言好，</a:t>
            </a:r>
            <a:r>
              <a:rPr lang="zh-TW" altLang="en-US" sz="4000" b="1" u="sng" dirty="0" smtClean="0">
                <a:solidFill>
                  <a:schemeClr val="accent3">
                    <a:lumMod val="75000"/>
                  </a:schemeClr>
                </a:solidFill>
                <a:latin typeface="標楷體" pitchFamily="65" charset="-120"/>
                <a:ea typeface="標楷體" pitchFamily="65" charset="-120"/>
              </a:rPr>
              <a:t>未</a:t>
            </a:r>
            <a:r>
              <a:rPr lang="zh-TW" altLang="zh-TW" sz="4000" b="1" u="sng" dirty="0" smtClean="0">
                <a:solidFill>
                  <a:schemeClr val="accent3">
                    <a:lumMod val="75000"/>
                  </a:schemeClr>
                </a:solidFill>
                <a:latin typeface="標楷體" pitchFamily="65" charset="-120"/>
                <a:ea typeface="標楷體" pitchFamily="65" charset="-120"/>
              </a:rPr>
              <a:t>若故人姝。顏色</a:t>
            </a:r>
            <a:r>
              <a:rPr lang="zh-TW" altLang="en-US" sz="4000" b="1" u="sng" dirty="0" smtClean="0">
                <a:solidFill>
                  <a:schemeClr val="accent3">
                    <a:lumMod val="75000"/>
                  </a:schemeClr>
                </a:solidFill>
                <a:latin typeface="標楷體" pitchFamily="65" charset="-120"/>
                <a:ea typeface="標楷體" pitchFamily="65" charset="-120"/>
              </a:rPr>
              <a:t>類</a:t>
            </a:r>
            <a:r>
              <a:rPr lang="zh-TW" altLang="zh-TW" sz="4000" b="1" u="sng" dirty="0" smtClean="0">
                <a:solidFill>
                  <a:schemeClr val="accent3">
                    <a:lumMod val="75000"/>
                  </a:schemeClr>
                </a:solidFill>
                <a:latin typeface="標楷體" pitchFamily="65" charset="-120"/>
                <a:ea typeface="標楷體" pitchFamily="65" charset="-120"/>
              </a:rPr>
              <a:t>相似，手爪不相如。」</a:t>
            </a:r>
            <a:endParaRPr lang="en-US" altLang="zh-TW" sz="4000" b="1" u="sng" dirty="0" smtClean="0">
              <a:solidFill>
                <a:schemeClr val="accent3">
                  <a:lumMod val="75000"/>
                </a:schemeClr>
              </a:solidFill>
              <a:latin typeface="標楷體" pitchFamily="65" charset="-120"/>
              <a:ea typeface="標楷體" pitchFamily="65" charset="-120"/>
            </a:endParaRPr>
          </a:p>
          <a:p>
            <a:pPr>
              <a:buNone/>
            </a:pPr>
            <a:endParaRPr lang="en-US" altLang="zh-TW" sz="4000" b="1" u="sng" dirty="0" smtClean="0">
              <a:solidFill>
                <a:schemeClr val="accent3">
                  <a:lumMod val="75000"/>
                </a:schemeClr>
              </a:solidFill>
              <a:latin typeface="標楷體" pitchFamily="65" charset="-120"/>
              <a:ea typeface="標楷體" pitchFamily="65" charset="-120"/>
            </a:endParaRPr>
          </a:p>
          <a:p>
            <a:pPr>
              <a:buNone/>
            </a:pPr>
            <a:r>
              <a:rPr lang="zh-TW" altLang="en-US" b="1" dirty="0" smtClean="0">
                <a:solidFill>
                  <a:srgbClr val="0070C0"/>
                </a:solidFill>
                <a:latin typeface="標楷體" pitchFamily="65" charset="-120"/>
                <a:ea typeface="標楷體" pitchFamily="65" charset="-120"/>
              </a:rPr>
              <a:t>前夫帶著安撫的語氣娓娓說著新妻子無論在容貌及手藝上都比不上舊人。</a:t>
            </a:r>
            <a:endParaRPr lang="en-US" altLang="zh-TW" b="1" u="sng" dirty="0" smtClean="0">
              <a:solidFill>
                <a:srgbClr val="0070C0"/>
              </a:solidFill>
              <a:latin typeface="標楷體" pitchFamily="65" charset="-120"/>
              <a:ea typeface="標楷體" pitchFamily="65" charset="-120"/>
            </a:endParaRPr>
          </a:p>
          <a:p>
            <a:endParaRPr lang="zh-TW"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980728"/>
            <a:ext cx="8229600" cy="5343872"/>
          </a:xfrm>
        </p:spPr>
        <p:txBody>
          <a:bodyPr/>
          <a:lstStyle/>
          <a:p>
            <a:pPr algn="ctr">
              <a:buNone/>
            </a:pPr>
            <a:r>
              <a:rPr lang="zh-TW" altLang="zh-TW" sz="4000" b="1" u="sng" dirty="0" smtClean="0">
                <a:solidFill>
                  <a:schemeClr val="accent3">
                    <a:lumMod val="75000"/>
                  </a:schemeClr>
                </a:solidFill>
                <a:latin typeface="標楷體" pitchFamily="65" charset="-120"/>
                <a:ea typeface="標楷體" pitchFamily="65" charset="-120"/>
              </a:rPr>
              <a:t>「新人從門入，故人從閣去。」</a:t>
            </a:r>
            <a:endParaRPr lang="en-US" altLang="zh-TW" sz="4000" b="1" u="sng" dirty="0" smtClean="0">
              <a:solidFill>
                <a:schemeClr val="accent3">
                  <a:lumMod val="75000"/>
                </a:schemeClr>
              </a:solidFill>
              <a:latin typeface="標楷體" pitchFamily="65" charset="-120"/>
              <a:ea typeface="標楷體" pitchFamily="65" charset="-120"/>
            </a:endParaRPr>
          </a:p>
          <a:p>
            <a:pPr algn="ctr">
              <a:buNone/>
            </a:pPr>
            <a:endParaRPr lang="en-US" altLang="zh-TW" sz="4000" b="1" u="sng" dirty="0" smtClean="0">
              <a:solidFill>
                <a:schemeClr val="accent3">
                  <a:lumMod val="75000"/>
                </a:schemeClr>
              </a:solidFill>
              <a:latin typeface="標楷體" pitchFamily="65" charset="-120"/>
              <a:ea typeface="標楷體" pitchFamily="65" charset="-120"/>
            </a:endParaRPr>
          </a:p>
          <a:p>
            <a:pPr algn="ctr">
              <a:buNone/>
            </a:pPr>
            <a:r>
              <a:rPr lang="zh-TW" altLang="en-US" b="1" dirty="0" smtClean="0">
                <a:solidFill>
                  <a:srgbClr val="0070C0"/>
                </a:solidFill>
                <a:latin typeface="標楷體" pitchFamily="65" charset="-120"/>
                <a:ea typeface="標楷體" pitchFamily="65" charset="-120"/>
              </a:rPr>
              <a:t>無限委屈的婦人聽完前夫的敘述後，不禁帶</a:t>
            </a:r>
            <a:endParaRPr lang="en-US" altLang="zh-TW" b="1" dirty="0" smtClean="0">
              <a:solidFill>
                <a:srgbClr val="0070C0"/>
              </a:solidFill>
              <a:latin typeface="標楷體" pitchFamily="65" charset="-120"/>
              <a:ea typeface="標楷體" pitchFamily="65" charset="-120"/>
            </a:endParaRPr>
          </a:p>
          <a:p>
            <a:pPr algn="ctr">
              <a:buNone/>
            </a:pPr>
            <a:r>
              <a:rPr lang="zh-TW" altLang="en-US" b="1" dirty="0" smtClean="0">
                <a:solidFill>
                  <a:srgbClr val="0070C0"/>
                </a:solidFill>
                <a:latin typeface="標楷體" pitchFamily="65" charset="-120"/>
                <a:ea typeface="標楷體" pitchFamily="65" charset="-120"/>
              </a:rPr>
              <a:t>著哀怨的語氣描述出當時 她離家的情況：當</a:t>
            </a:r>
            <a:endParaRPr lang="en-US" altLang="zh-TW" b="1" dirty="0" smtClean="0">
              <a:solidFill>
                <a:srgbClr val="0070C0"/>
              </a:solidFill>
              <a:latin typeface="標楷體" pitchFamily="65" charset="-120"/>
              <a:ea typeface="標楷體" pitchFamily="65" charset="-120"/>
            </a:endParaRPr>
          </a:p>
          <a:p>
            <a:pPr algn="ctr">
              <a:buNone/>
            </a:pPr>
            <a:r>
              <a:rPr lang="zh-TW" altLang="en-US" b="1" dirty="0" smtClean="0">
                <a:solidFill>
                  <a:srgbClr val="0070C0"/>
                </a:solidFill>
                <a:latin typeface="標楷體" pitchFamily="65" charset="-120"/>
                <a:ea typeface="標楷體" pitchFamily="65" charset="-120"/>
              </a:rPr>
              <a:t>新人被風風光光的從大門迎娶之時，她這個</a:t>
            </a:r>
            <a:endParaRPr lang="en-US" altLang="zh-TW" b="1" dirty="0" smtClean="0">
              <a:solidFill>
                <a:srgbClr val="0070C0"/>
              </a:solidFill>
              <a:latin typeface="標楷體" pitchFamily="65" charset="-120"/>
              <a:ea typeface="標楷體" pitchFamily="65" charset="-120"/>
            </a:endParaRPr>
          </a:p>
          <a:p>
            <a:pPr algn="ctr">
              <a:buNone/>
            </a:pPr>
            <a:r>
              <a:rPr lang="zh-TW" altLang="en-US" b="1" dirty="0" smtClean="0">
                <a:solidFill>
                  <a:srgbClr val="0070C0"/>
                </a:solidFill>
                <a:latin typeface="標楷體" pitchFamily="65" charset="-120"/>
                <a:ea typeface="標楷體" pitchFamily="65" charset="-120"/>
              </a:rPr>
              <a:t>舊人只能落寞的從小門離開。</a:t>
            </a:r>
            <a:endParaRPr lang="en-US" altLang="zh-TW" b="1" u="sng" dirty="0" smtClean="0">
              <a:solidFill>
                <a:srgbClr val="0070C0"/>
              </a:solidFill>
              <a:latin typeface="標楷體" pitchFamily="65" charset="-120"/>
              <a:ea typeface="標楷體" pitchFamily="65" charset="-120"/>
            </a:endParaRPr>
          </a:p>
          <a:p>
            <a:endParaRPr lang="zh-TW"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260648"/>
            <a:ext cx="8229600" cy="6063952"/>
          </a:xfrm>
        </p:spPr>
        <p:txBody>
          <a:bodyPr>
            <a:normAutofit fontScale="92500"/>
          </a:bodyPr>
          <a:lstStyle/>
          <a:p>
            <a:pPr>
              <a:buNone/>
            </a:pPr>
            <a:r>
              <a:rPr lang="zh-TW" altLang="zh-TW" sz="4000" b="1" u="sng" dirty="0" smtClean="0">
                <a:solidFill>
                  <a:schemeClr val="accent3">
                    <a:lumMod val="75000"/>
                  </a:schemeClr>
                </a:solidFill>
                <a:latin typeface="標楷體" pitchFamily="65" charset="-120"/>
                <a:ea typeface="標楷體" pitchFamily="65" charset="-120"/>
              </a:rPr>
              <a:t>「新人工織縑，故人工織素。織縑日一匹，織素五丈餘。將縑來比素，新人不如故。」</a:t>
            </a:r>
            <a:endParaRPr lang="en-US" altLang="zh-TW" sz="4000" b="1" u="sng" dirty="0" smtClean="0">
              <a:solidFill>
                <a:schemeClr val="accent3">
                  <a:lumMod val="75000"/>
                </a:schemeClr>
              </a:solidFill>
              <a:latin typeface="標楷體" pitchFamily="65" charset="-120"/>
              <a:ea typeface="標楷體" pitchFamily="65" charset="-120"/>
            </a:endParaRPr>
          </a:p>
          <a:p>
            <a:pPr>
              <a:buNone/>
            </a:pPr>
            <a:endParaRPr lang="en-US" altLang="zh-TW" sz="4000" b="1" u="sng" dirty="0" smtClean="0">
              <a:solidFill>
                <a:schemeClr val="accent3">
                  <a:lumMod val="75000"/>
                </a:schemeClr>
              </a:solidFill>
              <a:latin typeface="標楷體" pitchFamily="65" charset="-120"/>
              <a:ea typeface="標楷體" pitchFamily="65" charset="-120"/>
            </a:endParaRPr>
          </a:p>
          <a:p>
            <a:pPr>
              <a:buNone/>
            </a:pPr>
            <a:r>
              <a:rPr lang="zh-TW" altLang="en-US" sz="3500" b="1" dirty="0" smtClean="0">
                <a:solidFill>
                  <a:srgbClr val="0070C0"/>
                </a:solidFill>
                <a:latin typeface="標楷體" pitchFamily="65" charset="-120"/>
                <a:ea typeface="標楷體" pitchFamily="65" charset="-120"/>
              </a:rPr>
              <a:t>面對婦人的無奈，前夫不知如何應對，只能</a:t>
            </a:r>
            <a:endParaRPr lang="en-US" altLang="zh-TW" sz="3500" b="1" dirty="0" smtClean="0">
              <a:solidFill>
                <a:srgbClr val="0070C0"/>
              </a:solidFill>
              <a:latin typeface="標楷體" pitchFamily="65" charset="-120"/>
              <a:ea typeface="標楷體" pitchFamily="65" charset="-120"/>
            </a:endParaRPr>
          </a:p>
          <a:p>
            <a:pPr>
              <a:buNone/>
            </a:pPr>
            <a:r>
              <a:rPr lang="zh-TW" altLang="en-US" sz="3500" b="1" dirty="0" smtClean="0">
                <a:solidFill>
                  <a:srgbClr val="0070C0"/>
                </a:solidFill>
                <a:latin typeface="標楷體" pitchFamily="65" charset="-120"/>
                <a:ea typeface="標楷體" pitchFamily="65" charset="-120"/>
              </a:rPr>
              <a:t>閃躲式的繼續著剛剛的話題－－繼續的讚美</a:t>
            </a:r>
            <a:endParaRPr lang="en-US" altLang="zh-TW" sz="3500" b="1" dirty="0" smtClean="0">
              <a:solidFill>
                <a:srgbClr val="0070C0"/>
              </a:solidFill>
              <a:latin typeface="標楷體" pitchFamily="65" charset="-120"/>
              <a:ea typeface="標楷體" pitchFamily="65" charset="-120"/>
            </a:endParaRPr>
          </a:p>
          <a:p>
            <a:pPr>
              <a:buNone/>
            </a:pPr>
            <a:r>
              <a:rPr lang="zh-TW" altLang="en-US" sz="3500" b="1" dirty="0" smtClean="0">
                <a:solidFill>
                  <a:srgbClr val="0070C0"/>
                </a:solidFill>
                <a:latin typeface="標楷體" pitchFamily="65" charset="-120"/>
                <a:ea typeface="標楷體" pitchFamily="65" charset="-120"/>
              </a:rPr>
              <a:t>著舊人的能幹：「新人善於織縑，故人善於</a:t>
            </a:r>
            <a:endParaRPr lang="en-US" altLang="zh-TW" sz="3500" b="1" dirty="0" smtClean="0">
              <a:solidFill>
                <a:srgbClr val="0070C0"/>
              </a:solidFill>
              <a:latin typeface="標楷體" pitchFamily="65" charset="-120"/>
              <a:ea typeface="標楷體" pitchFamily="65" charset="-120"/>
            </a:endParaRPr>
          </a:p>
          <a:p>
            <a:pPr>
              <a:buNone/>
            </a:pPr>
            <a:r>
              <a:rPr lang="zh-TW" altLang="en-US" sz="3500" b="1" dirty="0" smtClean="0">
                <a:solidFill>
                  <a:srgbClr val="0070C0"/>
                </a:solidFill>
                <a:latin typeface="標楷體" pitchFamily="65" charset="-120"/>
                <a:ea typeface="標楷體" pitchFamily="65" charset="-120"/>
              </a:rPr>
              <a:t>織素。新人一天織縑四丈，故人一天織素五</a:t>
            </a:r>
            <a:endParaRPr lang="en-US" altLang="zh-TW" sz="3500" b="1" dirty="0" smtClean="0">
              <a:solidFill>
                <a:srgbClr val="0070C0"/>
              </a:solidFill>
              <a:latin typeface="標楷體" pitchFamily="65" charset="-120"/>
              <a:ea typeface="標楷體" pitchFamily="65" charset="-120"/>
            </a:endParaRPr>
          </a:p>
          <a:p>
            <a:pPr>
              <a:buNone/>
            </a:pPr>
            <a:r>
              <a:rPr lang="zh-TW" altLang="en-US" sz="3500" b="1" dirty="0" smtClean="0">
                <a:solidFill>
                  <a:srgbClr val="0070C0"/>
                </a:solidFill>
                <a:latin typeface="標楷體" pitchFamily="65" charset="-120"/>
                <a:ea typeface="標楷體" pitchFamily="65" charset="-120"/>
              </a:rPr>
              <a:t>丈多，拿縑和素來比較，新人比不上故人。」 </a:t>
            </a:r>
            <a:endParaRPr lang="zh-TW" altLang="zh-TW" sz="3500" b="1" u="sng" dirty="0" smtClean="0">
              <a:solidFill>
                <a:srgbClr val="0070C0"/>
              </a:solidFill>
              <a:latin typeface="標楷體" pitchFamily="65" charset="-120"/>
              <a:ea typeface="標楷體" pitchFamily="65" charset="-120"/>
            </a:endParaRPr>
          </a:p>
          <a:p>
            <a:endParaRPr lang="zh-TW" altLang="en-US" sz="4000" u="sng"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800" dirty="0" smtClean="0">
                <a:ln w="15875" cmpd="sng">
                  <a:noFill/>
                  <a:prstDash val="solid"/>
                </a:ln>
                <a:solidFill>
                  <a:srgbClr val="00863D"/>
                </a:solidFill>
                <a:latin typeface="標楷體" pitchFamily="65" charset="-120"/>
                <a:ea typeface="標楷體" pitchFamily="65" charset="-120"/>
              </a:rPr>
              <a:t>(2)</a:t>
            </a:r>
            <a:r>
              <a:rPr lang="zh-TW" altLang="en-US" sz="4800" dirty="0" smtClean="0">
                <a:ln w="15875" cmpd="sng">
                  <a:noFill/>
                  <a:prstDash val="solid"/>
                </a:ln>
                <a:solidFill>
                  <a:srgbClr val="00863D"/>
                </a:solidFill>
                <a:latin typeface="標楷體" pitchFamily="65" charset="-120"/>
                <a:ea typeface="標楷體" pitchFamily="65" charset="-120"/>
              </a:rPr>
              <a:t>畢淑敏＜婚姻鞋＞</a:t>
            </a:r>
            <a:endParaRPr lang="zh-TW" altLang="en-US" sz="4800" dirty="0">
              <a:ln w="15875" cmpd="sng">
                <a:noFill/>
                <a:prstDash val="solid"/>
              </a:ln>
              <a:solidFill>
                <a:srgbClr val="00863D"/>
              </a:solidFill>
              <a:latin typeface="標楷體" pitchFamily="65" charset="-120"/>
              <a:ea typeface="標楷體" pitchFamily="65" charset="-120"/>
            </a:endParaRPr>
          </a:p>
        </p:txBody>
      </p:sp>
      <p:sp>
        <p:nvSpPr>
          <p:cNvPr id="3" name="內容版面配置區 2"/>
          <p:cNvSpPr>
            <a:spLocks noGrp="1"/>
          </p:cNvSpPr>
          <p:nvPr>
            <p:ph idx="1"/>
          </p:nvPr>
        </p:nvSpPr>
        <p:spPr/>
        <p:txBody>
          <a:bodyPr>
            <a:normAutofit fontScale="92500" lnSpcReduction="10000"/>
          </a:bodyPr>
          <a:lstStyle/>
          <a:p>
            <a:pPr>
              <a:buNone/>
            </a:pPr>
            <a:r>
              <a:rPr lang="zh-TW" altLang="en-US" b="1" dirty="0" smtClean="0">
                <a:solidFill>
                  <a:srgbClr val="F2B80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婚姻是一雙鞋。先有了腳，然後才有了鞋，幼小的時候光著腳在地上走，感受沙的溫熱，草的潤涼，那種無拘無束的灑脫與快樂，一生中會將我們從夢中反覆喚醒。 </a:t>
            </a:r>
          </a:p>
          <a:p>
            <a:pPr>
              <a:buNone/>
            </a:pP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chemeClr val="accent2">
                    <a:lumMod val="60000"/>
                    <a:lumOff val="40000"/>
                  </a:schemeClr>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走的路遠了，便有了跋涉的痛苦。在炎熱的沙漠被炙</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ㄓˋ</a:t>
            </a:r>
            <a:r>
              <a:rPr lang="en-US" altLang="zh-TW" b="1" dirty="0" smtClean="0">
                <a:solidFill>
                  <a:srgbClr val="00206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得像駝鳥一般奔跑，在深陷的沼澤被水蛭蜇</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ㄓㄜˊ</a:t>
            </a:r>
            <a:r>
              <a:rPr lang="en-US" altLang="zh-TW" b="1" dirty="0" smtClean="0">
                <a:solidFill>
                  <a:srgbClr val="00206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出腫痛…… </a:t>
            </a:r>
          </a:p>
          <a:p>
            <a:pPr>
              <a:buNone/>
            </a:pPr>
            <a:r>
              <a:rPr lang="en-US" altLang="zh-TW" dirty="0" smtClean="0"/>
              <a:t/>
            </a:r>
            <a:br>
              <a:rPr lang="en-US" altLang="zh-TW" dirty="0" smtClean="0"/>
            </a:br>
            <a:endParaRPr lang="zh-TW"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1340768"/>
            <a:ext cx="8229600" cy="4983832"/>
          </a:xfrm>
        </p:spPr>
        <p:txBody>
          <a:bodyPr/>
          <a:lstStyle/>
          <a:p>
            <a:pPr>
              <a:buNone/>
            </a:pPr>
            <a:r>
              <a:rPr lang="zh-TW" altLang="en-US" b="1" dirty="0" smtClean="0">
                <a:solidFill>
                  <a:schemeClr val="accent2">
                    <a:lumMod val="60000"/>
                    <a:lumOff val="40000"/>
                  </a:schemeClr>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不論什麼鞋，最重要的是合腳；不論什麼樣的姻緣，最美妙的是和諧。 </a:t>
            </a:r>
          </a:p>
          <a:p>
            <a:pPr>
              <a:buNone/>
            </a:pP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E6AF0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切莫只貪圖鞋的華貴，而委屈了自己的腳。別人看到的是鞋，自己感受到的是腳。腳比鞋重要，這是一條真理，許許多多的人卻常常忘記。 </a:t>
            </a:r>
          </a:p>
          <a:p>
            <a:pPr>
              <a:buNone/>
            </a:pPr>
            <a:r>
              <a:rPr lang="en-US" altLang="zh-TW" dirty="0" smtClean="0"/>
              <a:t/>
            </a:r>
            <a:br>
              <a:rPr lang="en-US" altLang="zh-TW" dirty="0" smtClean="0"/>
            </a:br>
            <a:endParaRPr lang="zh-TW"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620688"/>
            <a:ext cx="8229600" cy="5472608"/>
          </a:xfrm>
        </p:spPr>
        <p:txBody>
          <a:bodyPr>
            <a:normAutofit fontScale="92500" lnSpcReduction="10000"/>
          </a:bodyPr>
          <a:lstStyle/>
          <a:p>
            <a:pPr>
              <a:buNone/>
            </a:pPr>
            <a:r>
              <a:rPr lang="zh-TW" altLang="en-US" sz="3500" b="1" dirty="0" smtClean="0">
                <a:solidFill>
                  <a:srgbClr val="FFC000"/>
                </a:solidFill>
                <a:latin typeface="標楷體" pitchFamily="65" charset="-120"/>
                <a:ea typeface="標楷體" pitchFamily="65" charset="-120"/>
              </a:rPr>
              <a:t>◆</a:t>
            </a:r>
            <a:r>
              <a:rPr lang="zh-TW" altLang="zh-TW" sz="3500" b="1" dirty="0" smtClean="0">
                <a:solidFill>
                  <a:srgbClr val="002060"/>
                </a:solidFill>
                <a:latin typeface="標楷體" pitchFamily="65" charset="-120"/>
                <a:ea typeface="標楷體" pitchFamily="65" charset="-120"/>
              </a:rPr>
              <a:t>幼時我有一雙美麗的紅皮鞋，但鞋窩裡潛伏著一隻夾腳趾的蟲。每當我不願穿紅皮鞋時，大人們總把手伸進去胡亂一探，然後說：「多麼好的鞋，快穿上吧！」為了不穿這雙鞋，我進行了一個孩子所能爆發的最激烈的反抗。我始終不明白：一雙鞋好不好，為什麼不是穿鞋的人具有最後決定權？</a:t>
            </a:r>
          </a:p>
          <a:p>
            <a:pPr>
              <a:buNone/>
            </a:pPr>
            <a:endParaRPr lang="en-US" altLang="zh-TW" sz="3500" b="1" dirty="0" smtClean="0">
              <a:solidFill>
                <a:srgbClr val="002060"/>
              </a:solidFill>
              <a:latin typeface="標楷體" pitchFamily="65" charset="-120"/>
              <a:ea typeface="標楷體" pitchFamily="65" charset="-120"/>
            </a:endParaRPr>
          </a:p>
          <a:p>
            <a:pPr>
              <a:buNone/>
            </a:pPr>
            <a:r>
              <a:rPr lang="zh-TW" altLang="en-US" sz="3500" b="1" dirty="0" smtClean="0">
                <a:solidFill>
                  <a:schemeClr val="accent2">
                    <a:lumMod val="60000"/>
                    <a:lumOff val="40000"/>
                  </a:schemeClr>
                </a:solidFill>
                <a:latin typeface="標楷體" pitchFamily="65" charset="-120"/>
                <a:ea typeface="標楷體" pitchFamily="65" charset="-120"/>
              </a:rPr>
              <a:t>◆</a:t>
            </a:r>
            <a:r>
              <a:rPr lang="zh-TW" altLang="zh-TW" sz="3500" b="1" dirty="0" smtClean="0">
                <a:solidFill>
                  <a:srgbClr val="002060"/>
                </a:solidFill>
                <a:latin typeface="標楷體" pitchFamily="65" charset="-120"/>
                <a:ea typeface="標楷體" pitchFamily="65" charset="-120"/>
              </a:rPr>
              <a:t>旁的人不要說三道四，假如你沒有經歷過那種婚姻。 </a:t>
            </a:r>
          </a:p>
          <a:p>
            <a:endParaRPr lang="zh-TW"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548680"/>
            <a:ext cx="8229600" cy="5775920"/>
          </a:xfrm>
        </p:spPr>
        <p:txBody>
          <a:bodyPr/>
          <a:lstStyle/>
          <a:p>
            <a:pPr>
              <a:buNone/>
            </a:pPr>
            <a:r>
              <a:rPr lang="zh-TW" altLang="en-US" b="1" dirty="0" smtClean="0">
                <a:solidFill>
                  <a:srgbClr val="FFC00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腳終有不長</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ㄓㄤˇ</a:t>
            </a:r>
            <a:r>
              <a:rPr lang="en-US" altLang="zh-TW" b="1" dirty="0" smtClean="0">
                <a:solidFill>
                  <a:srgbClr val="00206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的時候，那就是我們開始成熟的年齡。認真地選擇一種適合自己的鞋吧！一隻腳是男人，一隻腳是女人，鞋把他們聯結為相似而又絕不相同的一雙。從此，世人在人生的旅途上，看到的就不再是腳印，而是鞋印了。 </a:t>
            </a:r>
            <a:endParaRPr lang="en-US" altLang="zh-TW" b="1" dirty="0" smtClean="0">
              <a:solidFill>
                <a:srgbClr val="002060"/>
              </a:solidFill>
              <a:latin typeface="標楷體" pitchFamily="65" charset="-120"/>
              <a:ea typeface="標楷體" pitchFamily="65" charset="-120"/>
            </a:endParaRPr>
          </a:p>
          <a:p>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chemeClr val="accent2">
                    <a:lumMod val="60000"/>
                    <a:lumOff val="40000"/>
                  </a:schemeClr>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當然，腳比鞋貴重。當鞋確實傷害了腳，我們不妨赤腳趕路！ </a:t>
            </a:r>
            <a:endParaRPr lang="zh-TW" altLang="en-US"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800" u="sng" dirty="0" smtClean="0">
                <a:ln w="15875" cmpd="sng">
                  <a:noFill/>
                  <a:prstDash val="solid"/>
                </a:ln>
                <a:solidFill>
                  <a:srgbClr val="C00000"/>
                </a:solidFill>
                <a:latin typeface="標楷體" pitchFamily="65" charset="-120"/>
                <a:ea typeface="標楷體" pitchFamily="65" charset="-120"/>
              </a:rPr>
              <a:t>你會發現</a:t>
            </a:r>
            <a:endParaRPr lang="zh-TW" altLang="en-US" sz="4800" u="sng"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a:xfrm>
            <a:off x="457200" y="1556792"/>
            <a:ext cx="8229600" cy="4767808"/>
          </a:xfrm>
        </p:spPr>
        <p:txBody>
          <a:bodyPr>
            <a:normAutofit fontScale="92500" lnSpcReduction="20000"/>
          </a:bodyPr>
          <a:lstStyle/>
          <a:p>
            <a:pPr>
              <a:buNone/>
            </a:pPr>
            <a:r>
              <a:rPr lang="zh-TW" altLang="en-US" b="1" dirty="0" smtClean="0">
                <a:solidFill>
                  <a:schemeClr val="accent2">
                    <a:lumMod val="60000"/>
                    <a:lumOff val="40000"/>
                  </a:schemeClr>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現代的女性越來越自主，就像</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犀利人妻</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中的謝安真，只要有勇氣，她可選擇離開背叛她的丈夫，開始一段嶄新的人生，沒有男人，一樣可以活得精彩。</a:t>
            </a:r>
            <a:endParaRPr lang="en-US" altLang="zh-TW" b="1" dirty="0" smtClean="0">
              <a:solidFill>
                <a:srgbClr val="002060"/>
              </a:solidFill>
              <a:latin typeface="標楷體" pitchFamily="65" charset="-120"/>
              <a:ea typeface="標楷體" pitchFamily="65" charset="-120"/>
            </a:endParaRPr>
          </a:p>
          <a:p>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FFC000"/>
                </a:solidFill>
                <a:latin typeface="標楷體" pitchFamily="65" charset="-120"/>
                <a:ea typeface="標楷體" pitchFamily="65" charset="-120"/>
              </a:rPr>
              <a:t>◆</a:t>
            </a:r>
            <a:r>
              <a:rPr lang="zh-TW" altLang="en-US" b="1" dirty="0" smtClean="0">
                <a:solidFill>
                  <a:schemeClr val="accent2">
                    <a:lumMod val="75000"/>
                  </a:schemeClr>
                </a:solidFill>
                <a:latin typeface="標楷體" pitchFamily="65" charset="-120"/>
                <a:ea typeface="標楷體" pitchFamily="65" charset="-120"/>
              </a:rPr>
              <a:t>但是舊時代的女性呢</a:t>
            </a:r>
            <a:r>
              <a:rPr lang="en-US" altLang="zh-TW" b="1" dirty="0" smtClean="0">
                <a:solidFill>
                  <a:schemeClr val="accent2">
                    <a:lumMod val="75000"/>
                  </a:schemeClr>
                </a:solidFill>
                <a:latin typeface="標楷體" pitchFamily="65" charset="-120"/>
                <a:ea typeface="標楷體" pitchFamily="65" charset="-120"/>
              </a:rPr>
              <a:t>?</a:t>
            </a:r>
            <a:r>
              <a:rPr lang="zh-TW" altLang="en-US" b="1" dirty="0" smtClean="0">
                <a:solidFill>
                  <a:schemeClr val="accent2">
                    <a:lumMod val="75000"/>
                  </a:schemeClr>
                </a:solidFill>
                <a:latin typeface="標楷體" pitchFamily="65" charset="-120"/>
                <a:ea typeface="標楷體" pitchFamily="65" charset="-120"/>
              </a:rPr>
              <a:t> 別說要求丈夫從一而終、一生只能跟她廝守，她們甚至連選擇婚姻的權力都沒有。</a:t>
            </a:r>
            <a:endParaRPr lang="en-US" altLang="zh-TW" b="1" dirty="0" smtClean="0">
              <a:solidFill>
                <a:schemeClr val="accent2">
                  <a:lumMod val="75000"/>
                </a:schemeClr>
              </a:solidFill>
              <a:latin typeface="標楷體" pitchFamily="65" charset="-120"/>
              <a:ea typeface="標楷體" pitchFamily="65" charset="-120"/>
            </a:endParaRPr>
          </a:p>
          <a:p>
            <a:pPr>
              <a:buNone/>
            </a:pPr>
            <a:r>
              <a:rPr lang="zh-TW" altLang="en-US" b="1" dirty="0" smtClean="0">
                <a:solidFill>
                  <a:schemeClr val="accent2">
                    <a:lumMod val="75000"/>
                  </a:schemeClr>
                </a:solidFill>
                <a:latin typeface="標楷體" pitchFamily="65" charset="-120"/>
                <a:ea typeface="標楷體" pitchFamily="65" charset="-120"/>
              </a:rPr>
              <a:t>  就算是大老婆，也只能默許丈夫娶進二房三房；若本身是窮人家的女孩，就只能等著當別人的姨太太</a:t>
            </a:r>
            <a:r>
              <a:rPr lang="en-US" altLang="zh-TW" b="1" dirty="0" smtClean="0">
                <a:solidFill>
                  <a:schemeClr val="accent2">
                    <a:lumMod val="75000"/>
                  </a:schemeClr>
                </a:solidFill>
                <a:latin typeface="標楷體" pitchFamily="65" charset="-120"/>
                <a:ea typeface="標楷體" pitchFamily="65" charset="-120"/>
              </a:rPr>
              <a:t>…</a:t>
            </a:r>
            <a:endParaRPr lang="zh-TW" altLang="en-US" b="1" dirty="0">
              <a:solidFill>
                <a:schemeClr val="accent2">
                  <a:lumMod val="75000"/>
                </a:schemeClr>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8964488" cy="1417638"/>
          </a:xfrm>
        </p:spPr>
        <p:txBody>
          <a:bodyPr/>
          <a:lstStyle/>
          <a:p>
            <a:r>
              <a:rPr lang="en-US" altLang="zh-TW" u="sng" dirty="0" smtClean="0">
                <a:ln w="15875" cmpd="sng">
                  <a:noFill/>
                  <a:prstDash val="solid"/>
                </a:ln>
                <a:solidFill>
                  <a:srgbClr val="C00000"/>
                </a:solidFill>
                <a:latin typeface="標楷體" pitchFamily="65" charset="-120"/>
                <a:ea typeface="標楷體" pitchFamily="65" charset="-120"/>
              </a:rPr>
              <a:t>《</a:t>
            </a:r>
            <a:r>
              <a:rPr lang="zh-TW" altLang="en-US" u="sng" dirty="0" smtClean="0">
                <a:ln w="15875" cmpd="sng">
                  <a:noFill/>
                  <a:prstDash val="solid"/>
                </a:ln>
                <a:solidFill>
                  <a:srgbClr val="C00000"/>
                </a:solidFill>
                <a:latin typeface="標楷體" pitchFamily="65" charset="-120"/>
                <a:ea typeface="標楷體" pitchFamily="65" charset="-120"/>
              </a:rPr>
              <a:t>大紅燈籠高高掛</a:t>
            </a:r>
            <a:r>
              <a:rPr lang="en-US" altLang="zh-TW" u="sng" dirty="0" smtClean="0">
                <a:ln w="15875" cmpd="sng">
                  <a:noFill/>
                  <a:prstDash val="solid"/>
                </a:ln>
                <a:solidFill>
                  <a:srgbClr val="C00000"/>
                </a:solidFill>
                <a:latin typeface="標楷體" pitchFamily="65" charset="-120"/>
                <a:ea typeface="標楷體" pitchFamily="65" charset="-120"/>
              </a:rPr>
              <a:t>》</a:t>
            </a:r>
            <a:r>
              <a:rPr lang="zh-TW" altLang="en-US" u="sng" dirty="0" smtClean="0">
                <a:ln w="15875" cmpd="sng">
                  <a:noFill/>
                  <a:prstDash val="solid"/>
                </a:ln>
                <a:solidFill>
                  <a:srgbClr val="C00000"/>
                </a:solidFill>
                <a:latin typeface="標楷體" pitchFamily="65" charset="-120"/>
                <a:ea typeface="標楷體" pitchFamily="65" charset="-120"/>
              </a:rPr>
              <a:t>就是這樣的故事</a:t>
            </a:r>
            <a:endParaRPr lang="zh-TW" altLang="en-US" u="sng"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p:txBody>
          <a:bodyPr/>
          <a:lstStyle/>
          <a:p>
            <a:endParaRPr lang="en-US" altLang="zh-TW" dirty="0" smtClean="0"/>
          </a:p>
          <a:p>
            <a:endParaRPr lang="en-US" altLang="zh-TW" dirty="0" smtClean="0"/>
          </a:p>
          <a:p>
            <a:endParaRPr lang="en-US" altLang="zh-TW" dirty="0" smtClean="0"/>
          </a:p>
          <a:p>
            <a:endParaRPr lang="en-US" altLang="zh-TW" dirty="0" smtClean="0"/>
          </a:p>
          <a:p>
            <a:endParaRPr lang="en-US" altLang="zh-TW" dirty="0" smtClean="0"/>
          </a:p>
          <a:p>
            <a:endParaRPr lang="en-US" altLang="zh-TW" sz="2800" b="1" dirty="0" smtClean="0">
              <a:solidFill>
                <a:srgbClr val="002060"/>
              </a:solidFill>
              <a:latin typeface="標楷體" pitchFamily="65" charset="-120"/>
              <a:ea typeface="標楷體" pitchFamily="65" charset="-120"/>
            </a:endParaRPr>
          </a:p>
          <a:p>
            <a:pPr>
              <a:buNone/>
            </a:pPr>
            <a:r>
              <a:rPr lang="zh-TW" altLang="en-US" sz="2800" b="1" dirty="0" smtClean="0">
                <a:solidFill>
                  <a:srgbClr val="002060"/>
                </a:solidFill>
                <a:latin typeface="標楷體" pitchFamily="65" charset="-120"/>
                <a:ea typeface="標楷體" pitchFamily="65" charset="-120"/>
              </a:rPr>
              <a:t>  她是頌蓮，是個讀過書的女孩，但是在父親死後，她只能被送進陳家當陳老爺的四姨太</a:t>
            </a:r>
            <a:r>
              <a:rPr lang="en-US" altLang="zh-TW" sz="2800" b="1" dirty="0" smtClean="0">
                <a:solidFill>
                  <a:srgbClr val="002060"/>
                </a:solidFill>
                <a:latin typeface="標楷體" pitchFamily="65" charset="-120"/>
                <a:ea typeface="標楷體" pitchFamily="65" charset="-120"/>
              </a:rPr>
              <a:t>…</a:t>
            </a:r>
            <a:endParaRPr lang="zh-TW" altLang="en-US" sz="2800" b="1" dirty="0">
              <a:solidFill>
                <a:srgbClr val="002060"/>
              </a:solidFill>
              <a:latin typeface="標楷體" pitchFamily="65" charset="-120"/>
              <a:ea typeface="標楷體" pitchFamily="65" charset="-120"/>
            </a:endParaRPr>
          </a:p>
        </p:txBody>
      </p:sp>
      <p:pic>
        <p:nvPicPr>
          <p:cNvPr id="5" name="圖片 4" descr="大紅燈籠高高掛02.jpg"/>
          <p:cNvPicPr>
            <a:picLocks noChangeAspect="1"/>
          </p:cNvPicPr>
          <p:nvPr/>
        </p:nvPicPr>
        <p:blipFill>
          <a:blip r:embed="rId2" cstate="print"/>
          <a:stretch>
            <a:fillRect/>
          </a:stretch>
        </p:blipFill>
        <p:spPr>
          <a:xfrm>
            <a:off x="1475656" y="1196752"/>
            <a:ext cx="6096000" cy="3429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pPr>
              <a:buNone/>
            </a:pPr>
            <a:r>
              <a:rPr lang="zh-TW" altLang="en-US" sz="9600" dirty="0" smtClean="0">
                <a:solidFill>
                  <a:srgbClr val="85CA3A"/>
                </a:solidFill>
                <a:latin typeface="標楷體" pitchFamily="65" charset="-120"/>
                <a:ea typeface="標楷體" pitchFamily="65" charset="-120"/>
              </a:rPr>
              <a:t>●</a:t>
            </a:r>
            <a:r>
              <a:rPr lang="zh-TW" altLang="en-US" sz="9600" dirty="0" smtClean="0">
                <a:ln w="15875" cmpd="sng">
                  <a:noFill/>
                  <a:prstDash val="solid"/>
                </a:ln>
                <a:solidFill>
                  <a:srgbClr val="C00000"/>
                </a:solidFill>
                <a:latin typeface="標楷體" pitchFamily="65" charset="-120"/>
                <a:ea typeface="標楷體" pitchFamily="65" charset="-120"/>
              </a:rPr>
              <a:t>電影欣賞</a:t>
            </a:r>
            <a:r>
              <a:rPr lang="zh-TW" altLang="en-US" sz="9600" dirty="0" smtClean="0">
                <a:solidFill>
                  <a:srgbClr val="85CA3A"/>
                </a:solidFill>
                <a:latin typeface="標楷體" pitchFamily="65" charset="-120"/>
                <a:ea typeface="標楷體" pitchFamily="65" charset="-120"/>
              </a:rPr>
              <a:t>●</a:t>
            </a:r>
            <a:endParaRPr lang="zh-TW" altLang="en-US" sz="9600" dirty="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800" dirty="0" smtClean="0">
                <a:ln w="15875" cmpd="sng">
                  <a:noFill/>
                  <a:prstDash val="solid"/>
                </a:ln>
                <a:solidFill>
                  <a:srgbClr val="C00000"/>
                </a:solidFill>
                <a:latin typeface="標楷體" pitchFamily="65" charset="-120"/>
                <a:ea typeface="標楷體" pitchFamily="65" charset="-120"/>
              </a:rPr>
              <a:t>原著：妻妾成群</a:t>
            </a:r>
            <a:endParaRPr lang="zh-TW" altLang="en-US" sz="4800" dirty="0">
              <a:ln w="15875" cmpd="sng">
                <a:noFill/>
                <a:prstDash val="solid"/>
              </a:ln>
              <a:solidFill>
                <a:srgbClr val="C00000"/>
              </a:solidFill>
              <a:latin typeface="標楷體" pitchFamily="65" charset="-120"/>
              <a:ea typeface="標楷體" pitchFamily="65" charset="-120"/>
            </a:endParaRPr>
          </a:p>
        </p:txBody>
      </p:sp>
      <p:pic>
        <p:nvPicPr>
          <p:cNvPr id="4" name="內容版面配置區 3" descr="妻妾成群書影.jpg"/>
          <p:cNvPicPr>
            <a:picLocks noGrp="1" noChangeAspect="1"/>
          </p:cNvPicPr>
          <p:nvPr>
            <p:ph idx="1"/>
          </p:nvPr>
        </p:nvPicPr>
        <p:blipFill>
          <a:blip r:embed="rId2" cstate="print"/>
          <a:stretch>
            <a:fillRect/>
          </a:stretch>
        </p:blipFill>
        <p:spPr>
          <a:xfrm>
            <a:off x="2771800" y="1412776"/>
            <a:ext cx="3621112" cy="5129909"/>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pPr>
              <a:buNone/>
            </a:pPr>
            <a:r>
              <a:rPr lang="zh-TW" altLang="en-US" b="1" dirty="0" smtClean="0">
                <a:solidFill>
                  <a:srgbClr val="F2B800"/>
                </a:solidFill>
                <a:latin typeface="標楷體" pitchFamily="65" charset="-120"/>
                <a:ea typeface="標楷體" pitchFamily="65" charset="-120"/>
              </a:rPr>
              <a:t>◆</a:t>
            </a:r>
            <a:r>
              <a:rPr lang="zh-TW" altLang="zh-TW" b="1" dirty="0" smtClean="0">
                <a:solidFill>
                  <a:schemeClr val="accent2">
                    <a:lumMod val="75000"/>
                  </a:schemeClr>
                </a:solidFill>
                <a:latin typeface="標楷體" pitchFamily="65" charset="-120"/>
                <a:ea typeface="標楷體" pitchFamily="65" charset="-120"/>
              </a:rPr>
              <a:t>《大紅燈籠高高掛》</a:t>
            </a:r>
            <a:r>
              <a:rPr lang="zh-TW" altLang="zh-TW" b="1" dirty="0" smtClean="0">
                <a:solidFill>
                  <a:srgbClr val="002060"/>
                </a:solidFill>
                <a:latin typeface="標楷體" pitchFamily="65" charset="-120"/>
                <a:ea typeface="標楷體" pitchFamily="65" charset="-120"/>
              </a:rPr>
              <a:t>是</a:t>
            </a:r>
            <a:r>
              <a:rPr lang="en-US" altLang="zh-TW" b="1" dirty="0" smtClean="0">
                <a:solidFill>
                  <a:srgbClr val="002060"/>
                </a:solidFill>
                <a:latin typeface="標楷體" pitchFamily="65" charset="-120"/>
                <a:ea typeface="標楷體" pitchFamily="65" charset="-120"/>
              </a:rPr>
              <a:t> 1991 </a:t>
            </a:r>
            <a:r>
              <a:rPr lang="zh-TW" altLang="zh-TW" b="1" dirty="0" smtClean="0">
                <a:solidFill>
                  <a:srgbClr val="002060"/>
                </a:solidFill>
                <a:latin typeface="標楷體" pitchFamily="65" charset="-120"/>
                <a:ea typeface="標楷體" pitchFamily="65" charset="-120"/>
              </a:rPr>
              <a:t>年時由</a:t>
            </a:r>
            <a:r>
              <a:rPr lang="zh-TW" altLang="zh-TW" b="1" dirty="0" smtClean="0">
                <a:solidFill>
                  <a:schemeClr val="accent2">
                    <a:lumMod val="75000"/>
                  </a:schemeClr>
                </a:solidFill>
                <a:latin typeface="標楷體" pitchFamily="65" charset="-120"/>
                <a:ea typeface="標楷體" pitchFamily="65" charset="-120"/>
              </a:rPr>
              <a:t>張藝謀</a:t>
            </a:r>
            <a:r>
              <a:rPr lang="zh-TW" altLang="zh-TW" b="1" dirty="0" smtClean="0">
                <a:solidFill>
                  <a:srgbClr val="002060"/>
                </a:solidFill>
                <a:latin typeface="標楷體" pitchFamily="65" charset="-120"/>
                <a:ea typeface="標楷體" pitchFamily="65" charset="-120"/>
              </a:rPr>
              <a:t>導演所拍攝的電影</a:t>
            </a:r>
            <a:r>
              <a:rPr lang="zh-TW" altLang="en-US" b="1" dirty="0" smtClean="0">
                <a:solidFill>
                  <a:srgbClr val="002060"/>
                </a:solidFill>
                <a:latin typeface="標楷體" pitchFamily="65" charset="-120"/>
                <a:ea typeface="標楷體" pitchFamily="65" charset="-120"/>
              </a:rPr>
              <a:t>。</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7030A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劇本是由大陸作家</a:t>
            </a:r>
            <a:r>
              <a:rPr lang="zh-TW" altLang="zh-TW" b="1" dirty="0" smtClean="0">
                <a:solidFill>
                  <a:schemeClr val="accent2">
                    <a:lumMod val="75000"/>
                  </a:schemeClr>
                </a:solidFill>
                <a:latin typeface="標楷體" pitchFamily="65" charset="-120"/>
                <a:ea typeface="標楷體" pitchFamily="65" charset="-120"/>
              </a:rPr>
              <a:t>蘇童</a:t>
            </a:r>
            <a:r>
              <a:rPr lang="zh-TW" altLang="zh-TW" b="1" dirty="0" smtClean="0">
                <a:solidFill>
                  <a:srgbClr val="002060"/>
                </a:solidFill>
                <a:latin typeface="標楷體" pitchFamily="65" charset="-120"/>
                <a:ea typeface="標楷體" pitchFamily="65" charset="-120"/>
              </a:rPr>
              <a:t>的小說</a:t>
            </a:r>
            <a:r>
              <a:rPr lang="zh-TW" altLang="zh-TW" b="1" dirty="0" smtClean="0">
                <a:solidFill>
                  <a:schemeClr val="accent2">
                    <a:lumMod val="75000"/>
                  </a:schemeClr>
                </a:solidFill>
                <a:latin typeface="標楷體" pitchFamily="65" charset="-120"/>
                <a:ea typeface="標楷體" pitchFamily="65" charset="-120"/>
              </a:rPr>
              <a:t>《妻妾成群》</a:t>
            </a:r>
            <a:r>
              <a:rPr lang="zh-TW" altLang="zh-TW" b="1" dirty="0" smtClean="0">
                <a:solidFill>
                  <a:srgbClr val="002060"/>
                </a:solidFill>
                <a:latin typeface="標楷體" pitchFamily="65" charset="-120"/>
                <a:ea typeface="標楷體" pitchFamily="65" charset="-120"/>
              </a:rPr>
              <a:t>所改編而成</a:t>
            </a:r>
            <a:r>
              <a:rPr lang="zh-TW" altLang="en-US" b="1" dirty="0" smtClean="0">
                <a:solidFill>
                  <a:srgbClr val="002060"/>
                </a:solidFill>
                <a:latin typeface="標楷體" pitchFamily="65" charset="-120"/>
                <a:ea typeface="標楷體" pitchFamily="65" charset="-120"/>
              </a:rPr>
              <a:t>。</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00B05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雖然小說內容與電影劇本之間存在著不少的差異，但兩者都同樣聚焦於對於「</a:t>
            </a:r>
            <a:r>
              <a:rPr lang="zh-TW" altLang="zh-TW" b="1" dirty="0" smtClean="0">
                <a:solidFill>
                  <a:schemeClr val="accent2">
                    <a:lumMod val="75000"/>
                  </a:schemeClr>
                </a:solidFill>
                <a:latin typeface="標楷體" pitchFamily="65" charset="-120"/>
                <a:ea typeface="標楷體" pitchFamily="65" charset="-120"/>
              </a:rPr>
              <a:t>父權體制</a:t>
            </a:r>
            <a:r>
              <a:rPr lang="zh-TW" altLang="zh-TW" b="1" dirty="0" smtClean="0">
                <a:solidFill>
                  <a:srgbClr val="002060"/>
                </a:solidFill>
                <a:latin typeface="標楷體" pitchFamily="65" charset="-120"/>
                <a:ea typeface="標楷體" pitchFamily="65" charset="-120"/>
              </a:rPr>
              <a:t>」與「</a:t>
            </a:r>
            <a:r>
              <a:rPr lang="zh-TW" altLang="zh-TW" b="1" dirty="0" smtClean="0">
                <a:solidFill>
                  <a:schemeClr val="accent2">
                    <a:lumMod val="75000"/>
                  </a:schemeClr>
                </a:solidFill>
                <a:latin typeface="標楷體" pitchFamily="65" charset="-120"/>
                <a:ea typeface="標楷體" pitchFamily="65" charset="-120"/>
              </a:rPr>
              <a:t>父權社會</a:t>
            </a:r>
            <a:r>
              <a:rPr lang="zh-TW" altLang="zh-TW" b="1" dirty="0" smtClean="0">
                <a:solidFill>
                  <a:srgbClr val="002060"/>
                </a:solidFill>
                <a:latin typeface="標楷體" pitchFamily="65" charset="-120"/>
                <a:ea typeface="標楷體" pitchFamily="65" charset="-120"/>
              </a:rPr>
              <a:t>」主題的反思。</a:t>
            </a:r>
            <a:endParaRPr lang="zh-TW" altLang="en-US" b="1" dirty="0" smtClean="0">
              <a:solidFill>
                <a:srgbClr val="002060"/>
              </a:solidFill>
              <a:latin typeface="標楷體" pitchFamily="65" charset="-120"/>
              <a:ea typeface="標楷體" pitchFamily="65" charset="-120"/>
            </a:endParaRPr>
          </a:p>
          <a:p>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800" dirty="0" smtClean="0">
                <a:ln w="15875" cmpd="sng">
                  <a:noFill/>
                  <a:prstDash val="solid"/>
                </a:ln>
                <a:solidFill>
                  <a:srgbClr val="C00000"/>
                </a:solidFill>
                <a:latin typeface="標楷體" pitchFamily="65" charset="-120"/>
                <a:ea typeface="標楷體" pitchFamily="65" charset="-120"/>
              </a:rPr>
              <a:t>讓人窒息的大宅院</a:t>
            </a:r>
            <a:endParaRPr lang="zh-TW" altLang="en-US" sz="4800"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p:txBody>
          <a:bodyPr/>
          <a:lstStyle/>
          <a:p>
            <a:pPr>
              <a:buNone/>
            </a:pPr>
            <a:endParaRPr lang="en-US" altLang="zh-TW" dirty="0" smtClean="0"/>
          </a:p>
          <a:p>
            <a:pPr>
              <a:buNone/>
            </a:pPr>
            <a:endParaRPr lang="en-US" altLang="zh-TW" dirty="0" smtClean="0"/>
          </a:p>
          <a:p>
            <a:pPr>
              <a:buNone/>
            </a:pPr>
            <a:endParaRPr lang="en-US" altLang="zh-TW" dirty="0" smtClean="0"/>
          </a:p>
          <a:p>
            <a:pPr>
              <a:buNone/>
            </a:pPr>
            <a:endParaRPr lang="en-US" altLang="zh-TW" dirty="0" smtClean="0"/>
          </a:p>
          <a:p>
            <a:pPr>
              <a:buNone/>
            </a:pPr>
            <a:endParaRPr lang="en-US" altLang="zh-TW" dirty="0" smtClean="0"/>
          </a:p>
          <a:p>
            <a:pPr>
              <a:buNone/>
            </a:pPr>
            <a:endParaRPr lang="en-US" altLang="zh-TW" dirty="0" smtClean="0"/>
          </a:p>
          <a:p>
            <a:pPr>
              <a:buNone/>
            </a:pPr>
            <a:endParaRPr lang="en-US" altLang="zh-TW" dirty="0" smtClean="0"/>
          </a:p>
          <a:p>
            <a:pPr algn="ctr">
              <a:buNone/>
            </a:pPr>
            <a:r>
              <a:rPr lang="zh-TW" altLang="en-US" b="1" dirty="0" smtClean="0">
                <a:solidFill>
                  <a:srgbClr val="002060"/>
                </a:solidFill>
                <a:latin typeface="標楷體" pitchFamily="65" charset="-120"/>
                <a:ea typeface="標楷體" pitchFamily="65" charset="-120"/>
              </a:rPr>
              <a:t>頭上的那片藍天，越來越窄。</a:t>
            </a:r>
            <a:endParaRPr lang="zh-TW" altLang="en-US" b="1" dirty="0">
              <a:solidFill>
                <a:srgbClr val="002060"/>
              </a:solidFill>
              <a:latin typeface="標楷體" pitchFamily="65" charset="-120"/>
              <a:ea typeface="標楷體" pitchFamily="65" charset="-120"/>
            </a:endParaRPr>
          </a:p>
        </p:txBody>
      </p:sp>
      <p:pic>
        <p:nvPicPr>
          <p:cNvPr id="5" name="圖片 4" descr="陳家宅院.jpg"/>
          <p:cNvPicPr>
            <a:picLocks noChangeAspect="1"/>
          </p:cNvPicPr>
          <p:nvPr/>
        </p:nvPicPr>
        <p:blipFill>
          <a:blip r:embed="rId2" cstate="print"/>
          <a:stretch>
            <a:fillRect/>
          </a:stretch>
        </p:blipFill>
        <p:spPr>
          <a:xfrm>
            <a:off x="1763688" y="1268760"/>
            <a:ext cx="5832648" cy="437448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1196752"/>
          </a:xfrm>
        </p:spPr>
        <p:txBody>
          <a:bodyPr/>
          <a:lstStyle/>
          <a:p>
            <a:r>
              <a:rPr lang="zh-TW" altLang="en-US" sz="4800" dirty="0" smtClean="0">
                <a:ln w="15875" cmpd="sng">
                  <a:noFill/>
                  <a:prstDash val="solid"/>
                </a:ln>
                <a:solidFill>
                  <a:srgbClr val="C00000"/>
                </a:solidFill>
                <a:latin typeface="標楷體" pitchFamily="65" charset="-120"/>
                <a:ea typeface="標楷體" pitchFamily="65" charset="-120"/>
              </a:rPr>
              <a:t>禮教吃人</a:t>
            </a:r>
            <a:endParaRPr lang="zh-TW" altLang="en-US" sz="4800"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a:xfrm>
            <a:off x="457200" y="1268760"/>
            <a:ext cx="8229600" cy="5055840"/>
          </a:xfrm>
        </p:spPr>
        <p:txBody>
          <a:bodyPr/>
          <a:lstStyle/>
          <a:p>
            <a:pPr>
              <a:buNone/>
            </a:pPr>
            <a:r>
              <a:rPr lang="zh-TW" altLang="en-US" b="1" dirty="0" smtClean="0">
                <a:solidFill>
                  <a:srgbClr val="E6AF0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以陳佐千（老爺）及大太太（毓如）、二太太（卓雲）、三太太（梅珊）及四太太（頌蓮）為整篇故事的主角</a:t>
            </a:r>
            <a:r>
              <a:rPr lang="zh-TW" altLang="en-US" b="1" dirty="0" smtClean="0">
                <a:solidFill>
                  <a:srgbClr val="002060"/>
                </a:solidFill>
                <a:latin typeface="標楷體" pitchFamily="65" charset="-120"/>
                <a:ea typeface="標楷體" pitchFamily="65" charset="-120"/>
              </a:rPr>
              <a:t>。</a:t>
            </a:r>
            <a:endParaRPr lang="en-US" altLang="zh-TW" b="1" dirty="0" smtClean="0">
              <a:solidFill>
                <a:srgbClr val="002060"/>
              </a:solidFill>
              <a:latin typeface="標楷體" pitchFamily="65" charset="-120"/>
              <a:ea typeface="標楷體" pitchFamily="65" charset="-120"/>
            </a:endParaRPr>
          </a:p>
        </p:txBody>
      </p:sp>
      <p:pic>
        <p:nvPicPr>
          <p:cNvPr id="5" name="圖片 4" descr="大太太毓如02.jpg"/>
          <p:cNvPicPr>
            <a:picLocks noChangeAspect="1"/>
          </p:cNvPicPr>
          <p:nvPr/>
        </p:nvPicPr>
        <p:blipFill>
          <a:blip r:embed="rId2" cstate="print"/>
          <a:stretch>
            <a:fillRect/>
          </a:stretch>
        </p:blipFill>
        <p:spPr>
          <a:xfrm>
            <a:off x="323528" y="3212976"/>
            <a:ext cx="1809750" cy="3286125"/>
          </a:xfrm>
          <a:prstGeom prst="rect">
            <a:avLst/>
          </a:prstGeom>
        </p:spPr>
      </p:pic>
      <p:pic>
        <p:nvPicPr>
          <p:cNvPr id="7" name="圖片 6" descr="三太太梅珊02.jpg"/>
          <p:cNvPicPr>
            <a:picLocks noChangeAspect="1"/>
          </p:cNvPicPr>
          <p:nvPr/>
        </p:nvPicPr>
        <p:blipFill>
          <a:blip r:embed="rId3" cstate="print"/>
          <a:stretch>
            <a:fillRect/>
          </a:stretch>
        </p:blipFill>
        <p:spPr>
          <a:xfrm>
            <a:off x="4572000" y="3212976"/>
            <a:ext cx="2016224" cy="3364214"/>
          </a:xfrm>
          <a:prstGeom prst="rect">
            <a:avLst/>
          </a:prstGeom>
        </p:spPr>
      </p:pic>
      <p:pic>
        <p:nvPicPr>
          <p:cNvPr id="8" name="圖片 7" descr="二太太卓雲02.jpg"/>
          <p:cNvPicPr>
            <a:picLocks noChangeAspect="1"/>
          </p:cNvPicPr>
          <p:nvPr/>
        </p:nvPicPr>
        <p:blipFill>
          <a:blip r:embed="rId4" cstate="print"/>
          <a:stretch>
            <a:fillRect/>
          </a:stretch>
        </p:blipFill>
        <p:spPr>
          <a:xfrm>
            <a:off x="2411760" y="3356992"/>
            <a:ext cx="1884538" cy="3091490"/>
          </a:xfrm>
          <a:prstGeom prst="rect">
            <a:avLst/>
          </a:prstGeom>
        </p:spPr>
      </p:pic>
      <p:pic>
        <p:nvPicPr>
          <p:cNvPr id="10" name="圖片 9" descr="四太太頌蓮02.jpg"/>
          <p:cNvPicPr>
            <a:picLocks noChangeAspect="1"/>
          </p:cNvPicPr>
          <p:nvPr/>
        </p:nvPicPr>
        <p:blipFill>
          <a:blip r:embed="rId5" cstate="print"/>
          <a:stretch>
            <a:fillRect/>
          </a:stretch>
        </p:blipFill>
        <p:spPr>
          <a:xfrm>
            <a:off x="6876256" y="3212976"/>
            <a:ext cx="1944216" cy="3369974"/>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332656"/>
            <a:ext cx="8229600" cy="5991944"/>
          </a:xfrm>
        </p:spPr>
        <p:txBody>
          <a:bodyPr/>
          <a:lstStyle/>
          <a:p>
            <a:pPr>
              <a:buNone/>
            </a:pPr>
            <a:r>
              <a:rPr lang="zh-TW" altLang="en-US" b="1" dirty="0" smtClean="0">
                <a:solidFill>
                  <a:schemeClr val="accent2">
                    <a:lumMod val="60000"/>
                    <a:lumOff val="40000"/>
                  </a:schemeClr>
                </a:solidFill>
                <a:latin typeface="標楷體" pitchFamily="65" charset="-120"/>
                <a:ea typeface="標楷體" pitchFamily="65" charset="-120"/>
              </a:rPr>
              <a:t>  ◆</a:t>
            </a:r>
            <a:r>
              <a:rPr lang="zh-TW" altLang="zh-TW" b="1" dirty="0" smtClean="0">
                <a:solidFill>
                  <a:srgbClr val="002060"/>
                </a:solidFill>
                <a:latin typeface="標楷體" pitchFamily="65" charset="-120"/>
                <a:ea typeface="標楷體" pitchFamily="65" charset="-120"/>
              </a:rPr>
              <a:t>敘述了女性在陳家各種禮教規範（聽招呼、點燈、搥腳、熄燈、點菜、封燈</a:t>
            </a:r>
            <a:r>
              <a:rPr lang="en-US" altLang="zh-TW" b="1" dirty="0" smtClean="0">
                <a:solidFill>
                  <a:srgbClr val="00206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）的影響之下，被男性物化、缺乏自我意識、生命格局狹隘</a:t>
            </a:r>
            <a:r>
              <a:rPr lang="en-US" altLang="zh-TW" b="1" dirty="0" smtClean="0">
                <a:solidFill>
                  <a:srgbClr val="00206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而淪為傳宗接代的工具的困境</a:t>
            </a:r>
            <a:r>
              <a:rPr lang="zh-TW" altLang="en-US" b="1" dirty="0" smtClean="0">
                <a:solidFill>
                  <a:srgbClr val="002060"/>
                </a:solidFill>
                <a:latin typeface="標楷體" pitchFamily="65" charset="-120"/>
                <a:ea typeface="標楷體" pitchFamily="65" charset="-120"/>
              </a:rPr>
              <a:t>。</a:t>
            </a:r>
          </a:p>
          <a:p>
            <a:endParaRPr lang="zh-TW" altLang="en-US" dirty="0"/>
          </a:p>
        </p:txBody>
      </p:sp>
      <p:pic>
        <p:nvPicPr>
          <p:cNvPr id="4" name="圖片 3" descr="點燈捶腳.jpg"/>
          <p:cNvPicPr>
            <a:picLocks noChangeAspect="1"/>
          </p:cNvPicPr>
          <p:nvPr/>
        </p:nvPicPr>
        <p:blipFill>
          <a:blip r:embed="rId2" cstate="print"/>
          <a:stretch>
            <a:fillRect/>
          </a:stretch>
        </p:blipFill>
        <p:spPr>
          <a:xfrm>
            <a:off x="2987824" y="2852936"/>
            <a:ext cx="5305414" cy="358646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800" dirty="0" smtClean="0">
                <a:ln w="15875" cmpd="sng">
                  <a:noFill/>
                  <a:prstDash val="solid"/>
                </a:ln>
                <a:solidFill>
                  <a:srgbClr val="C00000"/>
                </a:solidFill>
                <a:latin typeface="標楷體" pitchFamily="65" charset="-120"/>
                <a:ea typeface="標楷體" pitchFamily="65" charset="-120"/>
              </a:rPr>
              <a:t>很可惜的是</a:t>
            </a:r>
            <a:r>
              <a:rPr lang="en-US" altLang="zh-TW" sz="4800" dirty="0" smtClean="0">
                <a:ln w="15875" cmpd="sng">
                  <a:noFill/>
                  <a:prstDash val="solid"/>
                </a:ln>
                <a:solidFill>
                  <a:srgbClr val="C00000"/>
                </a:solidFill>
                <a:latin typeface="標楷體" pitchFamily="65" charset="-120"/>
                <a:ea typeface="標楷體" pitchFamily="65" charset="-120"/>
              </a:rPr>
              <a:t>…</a:t>
            </a:r>
            <a:endParaRPr lang="zh-TW" altLang="en-US" sz="4800"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a:xfrm>
            <a:off x="457200" y="1340768"/>
            <a:ext cx="3754760" cy="4983832"/>
          </a:xfrm>
        </p:spPr>
        <p:txBody>
          <a:bodyPr>
            <a:normAutofit fontScale="92500"/>
          </a:bodyPr>
          <a:lstStyle/>
          <a:p>
            <a:pPr>
              <a:buNone/>
            </a:pPr>
            <a:r>
              <a:rPr lang="zh-TW" altLang="en-US" dirty="0" smtClean="0">
                <a:solidFill>
                  <a:srgbClr val="00B050"/>
                </a:solidFill>
              </a:rPr>
              <a:t>◆</a:t>
            </a:r>
            <a:r>
              <a:rPr lang="zh-TW" altLang="zh-TW" b="1" dirty="0" smtClean="0">
                <a:solidFill>
                  <a:srgbClr val="002060"/>
                </a:solidFill>
                <a:latin typeface="標楷體" pitchFamily="65" charset="-120"/>
                <a:ea typeface="標楷體" pitchFamily="65" charset="-120"/>
              </a:rPr>
              <a:t>其中雖然也可見到女性對於自我存在價值的省悟（從後來梅珊與頌蓮之間的某些對話可得知），但最終仍無法擺脫自我命運全然受制於男性而無力反抗的悲慘命運。</a:t>
            </a:r>
            <a:r>
              <a:rPr lang="en-US" altLang="zh-TW" b="1" dirty="0" smtClean="0">
                <a:solidFill>
                  <a:srgbClr val="002060"/>
                </a:solidFill>
                <a:latin typeface="標楷體" pitchFamily="65" charset="-120"/>
                <a:ea typeface="標楷體" pitchFamily="65" charset="-120"/>
              </a:rPr>
              <a:t> </a:t>
            </a:r>
            <a:r>
              <a:rPr lang="en-US" altLang="zh-TW" sz="3600" b="1" dirty="0" smtClean="0">
                <a:solidFill>
                  <a:srgbClr val="002060"/>
                </a:solidFill>
                <a:latin typeface="標楷體" pitchFamily="65" charset="-120"/>
                <a:ea typeface="標楷體" pitchFamily="65" charset="-120"/>
              </a:rPr>
              <a:t/>
            </a:r>
            <a:br>
              <a:rPr lang="en-US" altLang="zh-TW" sz="3600" b="1" dirty="0" smtClean="0">
                <a:solidFill>
                  <a:srgbClr val="002060"/>
                </a:solidFill>
                <a:latin typeface="標楷體" pitchFamily="65" charset="-120"/>
                <a:ea typeface="標楷體" pitchFamily="65" charset="-120"/>
              </a:rPr>
            </a:br>
            <a:endParaRPr lang="zh-TW" altLang="en-US" sz="3600" b="1" dirty="0">
              <a:solidFill>
                <a:srgbClr val="002060"/>
              </a:solidFill>
              <a:latin typeface="標楷體" pitchFamily="65" charset="-120"/>
              <a:ea typeface="標楷體" pitchFamily="65" charset="-120"/>
            </a:endParaRPr>
          </a:p>
        </p:txBody>
      </p:sp>
      <p:pic>
        <p:nvPicPr>
          <p:cNvPr id="4" name="圖片 3" descr="頌蓮梅珊.jpg"/>
          <p:cNvPicPr>
            <a:picLocks noChangeAspect="1"/>
          </p:cNvPicPr>
          <p:nvPr/>
        </p:nvPicPr>
        <p:blipFill>
          <a:blip r:embed="rId2" cstate="print"/>
          <a:stretch>
            <a:fillRect/>
          </a:stretch>
        </p:blipFill>
        <p:spPr>
          <a:xfrm>
            <a:off x="4139952" y="1916832"/>
            <a:ext cx="4669896" cy="3096344"/>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800" dirty="0" smtClean="0">
                <a:ln w="15875" cmpd="sng">
                  <a:noFill/>
                  <a:prstDash val="solid"/>
                </a:ln>
                <a:solidFill>
                  <a:srgbClr val="C00000"/>
                </a:solidFill>
                <a:latin typeface="標楷體" pitchFamily="65" charset="-120"/>
                <a:ea typeface="標楷體" pitchFamily="65" charset="-120"/>
              </a:rPr>
              <a:t>你有沒有發現</a:t>
            </a:r>
            <a:r>
              <a:rPr lang="en-US" altLang="zh-TW" sz="4800" dirty="0" smtClean="0">
                <a:ln w="15875" cmpd="sng">
                  <a:noFill/>
                  <a:prstDash val="solid"/>
                </a:ln>
                <a:solidFill>
                  <a:srgbClr val="C00000"/>
                </a:solidFill>
                <a:latin typeface="標楷體" pitchFamily="65" charset="-120"/>
                <a:ea typeface="標楷體" pitchFamily="65" charset="-120"/>
              </a:rPr>
              <a:t>…</a:t>
            </a:r>
            <a:endParaRPr lang="zh-TW" altLang="en-US" sz="4800"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p:txBody>
          <a:bodyPr>
            <a:normAutofit lnSpcReduction="10000"/>
          </a:bodyPr>
          <a:lstStyle/>
          <a:p>
            <a:pPr>
              <a:buNone/>
            </a:pPr>
            <a:r>
              <a:rPr lang="zh-TW" altLang="en-US" b="1" dirty="0" smtClean="0">
                <a:solidFill>
                  <a:schemeClr val="accent1">
                    <a:lumMod val="75000"/>
                  </a:schemeClr>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四季當中，獨缺了哪一個季節？</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FFC000"/>
                </a:solidFill>
                <a:latin typeface="標楷體" pitchFamily="65" charset="-120"/>
                <a:ea typeface="標楷體" pitchFamily="65" charset="-120"/>
              </a:rPr>
              <a:t>◆</a:t>
            </a:r>
            <a:r>
              <a:rPr lang="zh-TW" altLang="en-US" b="1" dirty="0" smtClean="0">
                <a:solidFill>
                  <a:schemeClr val="accent2">
                    <a:lumMod val="75000"/>
                  </a:schemeClr>
                </a:solidFill>
                <a:latin typeface="標楷體" pitchFamily="65" charset="-120"/>
                <a:ea typeface="標楷體" pitchFamily="65" charset="-120"/>
              </a:rPr>
              <a:t>春天。</a:t>
            </a:r>
            <a:endParaRPr lang="en-US" altLang="zh-TW" b="1" dirty="0" smtClean="0">
              <a:solidFill>
                <a:schemeClr val="accent2">
                  <a:lumMod val="75000"/>
                </a:schemeClr>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r>
              <a:rPr lang="en-US" altLang="zh-TW" b="1" dirty="0" smtClean="0">
                <a:solidFill>
                  <a:schemeClr val="accent2">
                    <a:lumMod val="60000"/>
                    <a:lumOff val="40000"/>
                  </a:schemeClr>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故事中</a:t>
            </a:r>
            <a:r>
              <a:rPr lang="zh-TW" altLang="zh-TW" b="1" dirty="0" smtClean="0">
                <a:solidFill>
                  <a:srgbClr val="002060"/>
                </a:solidFill>
                <a:latin typeface="標楷體" pitchFamily="65" charset="-120"/>
                <a:ea typeface="標楷體" pitchFamily="65" charset="-120"/>
              </a:rPr>
              <a:t>突顯了太太們之間彼此相互較勁的關係、鮮明地塑造出四位太太的人格特質、女性為提高自我地位反而物化自我、深沉抑鬱的影像色彩表現、</a:t>
            </a:r>
            <a:r>
              <a:rPr lang="zh-TW" altLang="zh-TW" b="1" dirty="0" smtClean="0">
                <a:solidFill>
                  <a:schemeClr val="accent2">
                    <a:lumMod val="75000"/>
                  </a:schemeClr>
                </a:solidFill>
                <a:latin typeface="標楷體" pitchFamily="65" charset="-120"/>
                <a:ea typeface="標楷體" pitchFamily="65" charset="-120"/>
              </a:rPr>
              <a:t>四季之中獨漏充滿生命希望的「春」天</a:t>
            </a:r>
            <a:r>
              <a:rPr lang="zh-TW" altLang="en-US" b="1" dirty="0" smtClean="0">
                <a:solidFill>
                  <a:schemeClr val="accent2">
                    <a:lumMod val="75000"/>
                  </a:schemeClr>
                </a:solidFill>
                <a:latin typeface="標楷體" pitchFamily="65" charset="-120"/>
                <a:ea typeface="標楷體" pitchFamily="65" charset="-120"/>
              </a:rPr>
              <a:t>。</a:t>
            </a:r>
            <a:endParaRPr lang="en-US" altLang="zh-TW" b="1" dirty="0" smtClean="0">
              <a:solidFill>
                <a:schemeClr val="accent2">
                  <a:lumMod val="75000"/>
                </a:schemeClr>
              </a:solidFill>
              <a:latin typeface="標楷體" pitchFamily="65" charset="-120"/>
              <a:ea typeface="標楷體" pitchFamily="65" charset="-120"/>
            </a:endParaRPr>
          </a:p>
          <a:p>
            <a:pPr>
              <a:buNone/>
            </a:pPr>
            <a:r>
              <a:rPr lang="zh-TW" altLang="en-US" dirty="0" smtClean="0"/>
              <a:t>    </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linds(horizontal)">
                                      <p:cBhvr>
                                        <p:cTn id="13" dur="20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980728"/>
            <a:ext cx="8229600" cy="5343872"/>
          </a:xfrm>
        </p:spPr>
        <p:txBody>
          <a:bodyPr>
            <a:normAutofit/>
          </a:bodyPr>
          <a:lstStyle/>
          <a:p>
            <a:pPr>
              <a:buNone/>
            </a:pPr>
            <a:r>
              <a:rPr lang="zh-TW" altLang="en-US" b="1" dirty="0" smtClean="0">
                <a:solidFill>
                  <a:srgbClr val="00863D"/>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電影中，從來沒有哪個人的正面、清楚的鏡頭？</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E6AF00"/>
                </a:solidFill>
                <a:latin typeface="標楷體" pitchFamily="65" charset="-120"/>
                <a:ea typeface="標楷體" pitchFamily="65" charset="-120"/>
              </a:rPr>
              <a:t>◆</a:t>
            </a:r>
            <a:r>
              <a:rPr lang="zh-TW" altLang="en-US" b="1" dirty="0" smtClean="0">
                <a:solidFill>
                  <a:schemeClr val="accent2">
                    <a:lumMod val="75000"/>
                  </a:schemeClr>
                </a:solidFill>
                <a:latin typeface="標楷體" pitchFamily="65" charset="-120"/>
                <a:ea typeface="標楷體" pitchFamily="65" charset="-120"/>
              </a:rPr>
              <a:t>陳老爺</a:t>
            </a:r>
            <a:endParaRPr lang="en-US" altLang="zh-TW" b="1" dirty="0" smtClean="0">
              <a:solidFill>
                <a:schemeClr val="accent2">
                  <a:lumMod val="75000"/>
                </a:schemeClr>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chemeClr val="accent2">
                    <a:lumMod val="40000"/>
                    <a:lumOff val="60000"/>
                  </a:schemeClr>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觀</a:t>
            </a:r>
            <a:r>
              <a:rPr lang="zh-TW" altLang="en-US" b="1" dirty="0" smtClean="0">
                <a:solidFill>
                  <a:srgbClr val="002060"/>
                </a:solidFill>
                <a:latin typeface="標楷體" pitchFamily="65" charset="-120"/>
                <a:ea typeface="標楷體" pitchFamily="65" charset="-120"/>
              </a:rPr>
              <a:t>眾</a:t>
            </a:r>
            <a:r>
              <a:rPr lang="zh-TW" altLang="zh-TW" b="1" dirty="0" smtClean="0">
                <a:solidFill>
                  <a:srgbClr val="002060"/>
                </a:solidFill>
                <a:latin typeface="標楷體" pitchFamily="65" charset="-120"/>
                <a:ea typeface="標楷體" pitchFamily="65" charset="-120"/>
              </a:rPr>
              <a:t>經常只能聽見其渾厚低沉而充滿了權威的聲音，或是只抓住他走動的鏡頭。藉由這樣的手法，導演能夠在觀</a:t>
            </a:r>
            <a:r>
              <a:rPr lang="zh-TW" altLang="en-US" b="1" dirty="0" smtClean="0">
                <a:solidFill>
                  <a:srgbClr val="002060"/>
                </a:solidFill>
                <a:latin typeface="標楷體" pitchFamily="65" charset="-120"/>
                <a:ea typeface="標楷體" pitchFamily="65" charset="-120"/>
              </a:rPr>
              <a:t>眾</a:t>
            </a:r>
            <a:r>
              <a:rPr lang="zh-TW" altLang="zh-TW" b="1" dirty="0" smtClean="0">
                <a:solidFill>
                  <a:srgbClr val="002060"/>
                </a:solidFill>
                <a:latin typeface="標楷體" pitchFamily="65" charset="-120"/>
                <a:ea typeface="標楷體" pitchFamily="65" charset="-120"/>
              </a:rPr>
              <a:t>心中</a:t>
            </a:r>
            <a:r>
              <a:rPr lang="zh-TW" altLang="zh-TW" b="1" dirty="0" smtClean="0">
                <a:solidFill>
                  <a:schemeClr val="accent2">
                    <a:lumMod val="75000"/>
                  </a:schemeClr>
                </a:solidFill>
                <a:latin typeface="標楷體" pitchFamily="65" charset="-120"/>
                <a:ea typeface="標楷體" pitchFamily="65" charset="-120"/>
              </a:rPr>
              <a:t>賦予「老爺」這個角色某種神祕、令人畏懼、彷彿無所不在而又無法掌握的力量。</a:t>
            </a:r>
            <a:endParaRPr lang="zh-TW" altLang="en-US" b="1" dirty="0">
              <a:solidFill>
                <a:schemeClr val="accent2">
                  <a:lumMod val="75000"/>
                </a:schemeClr>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amond(in)">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a:xfrm>
            <a:off x="457200" y="980728"/>
            <a:ext cx="8229600" cy="5343872"/>
          </a:xfrm>
        </p:spPr>
        <p:txBody>
          <a:bodyPr>
            <a:normAutofit lnSpcReduction="10000"/>
          </a:bodyPr>
          <a:lstStyle/>
          <a:p>
            <a:pPr>
              <a:buNone/>
            </a:pPr>
            <a:r>
              <a:rPr lang="zh-TW" altLang="en-US" b="1" dirty="0" smtClean="0">
                <a:solidFill>
                  <a:srgbClr val="00B05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電影的</a:t>
            </a:r>
            <a:r>
              <a:rPr lang="zh-TW" altLang="zh-TW" b="1" dirty="0" smtClean="0">
                <a:solidFill>
                  <a:srgbClr val="002060"/>
                </a:solidFill>
                <a:latin typeface="標楷體" pitchFamily="65" charset="-120"/>
                <a:ea typeface="標楷體" pitchFamily="65" charset="-120"/>
              </a:rPr>
              <a:t>處理手法使觀</a:t>
            </a:r>
            <a:r>
              <a:rPr lang="zh-TW" altLang="en-US" b="1" dirty="0" smtClean="0">
                <a:solidFill>
                  <a:srgbClr val="002060"/>
                </a:solidFill>
                <a:latin typeface="標楷體" pitchFamily="65" charset="-120"/>
                <a:ea typeface="標楷體" pitchFamily="65" charset="-120"/>
              </a:rPr>
              <a:t>眾</a:t>
            </a:r>
            <a:r>
              <a:rPr lang="zh-TW" altLang="zh-TW" b="1" dirty="0" smtClean="0">
                <a:solidFill>
                  <a:srgbClr val="002060"/>
                </a:solidFill>
                <a:latin typeface="標楷體" pitchFamily="65" charset="-120"/>
                <a:ea typeface="標楷體" pitchFamily="65" charset="-120"/>
              </a:rPr>
              <a:t>聚焦於四位太太各自鮮明的角色地位與人格特質</a:t>
            </a:r>
            <a:r>
              <a:rPr lang="zh-TW" altLang="en-US" b="1" dirty="0" smtClean="0">
                <a:solidFill>
                  <a:srgbClr val="002060"/>
                </a:solidFill>
                <a:latin typeface="標楷體" pitchFamily="65" charset="-120"/>
                <a:ea typeface="標楷體" pitchFamily="65" charset="-120"/>
              </a:rPr>
              <a:t>。</a:t>
            </a: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chemeClr val="accent2">
                    <a:lumMod val="60000"/>
                    <a:lumOff val="40000"/>
                  </a:schemeClr>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在這個由父權力量所一手支撐的架構中，最能夠吸引觀</a:t>
            </a:r>
            <a:r>
              <a:rPr lang="zh-TW" altLang="en-US" b="1" dirty="0" smtClean="0">
                <a:solidFill>
                  <a:srgbClr val="002060"/>
                </a:solidFill>
                <a:latin typeface="標楷體" pitchFamily="65" charset="-120"/>
                <a:ea typeface="標楷體" pitchFamily="65" charset="-120"/>
              </a:rPr>
              <a:t>眾</a:t>
            </a:r>
            <a:r>
              <a:rPr lang="zh-TW" altLang="zh-TW" b="1" dirty="0" smtClean="0">
                <a:solidFill>
                  <a:srgbClr val="002060"/>
                </a:solidFill>
                <a:latin typeface="標楷體" pitchFamily="65" charset="-120"/>
                <a:ea typeface="標楷體" pitchFamily="65" charset="-120"/>
              </a:rPr>
              <a:t>、打動觀</a:t>
            </a:r>
            <a:r>
              <a:rPr lang="zh-TW" altLang="en-US" b="1" dirty="0" smtClean="0">
                <a:solidFill>
                  <a:srgbClr val="002060"/>
                </a:solidFill>
                <a:latin typeface="標楷體" pitchFamily="65" charset="-120"/>
                <a:ea typeface="標楷體" pitchFamily="65" charset="-120"/>
              </a:rPr>
              <a:t>眾</a:t>
            </a:r>
            <a:r>
              <a:rPr lang="zh-TW" altLang="zh-TW" b="1" dirty="0" smtClean="0">
                <a:solidFill>
                  <a:srgbClr val="002060"/>
                </a:solidFill>
                <a:latin typeface="標楷體" pitchFamily="65" charset="-120"/>
                <a:ea typeface="標楷體" pitchFamily="65" charset="-120"/>
              </a:rPr>
              <a:t>、使觀</a:t>
            </a:r>
            <a:r>
              <a:rPr lang="zh-TW" altLang="en-US" b="1" dirty="0" smtClean="0">
                <a:solidFill>
                  <a:srgbClr val="002060"/>
                </a:solidFill>
                <a:latin typeface="標楷體" pitchFamily="65" charset="-120"/>
                <a:ea typeface="標楷體" pitchFamily="65" charset="-120"/>
              </a:rPr>
              <a:t>眾</a:t>
            </a:r>
            <a:r>
              <a:rPr lang="zh-TW" altLang="zh-TW" b="1" dirty="0" smtClean="0">
                <a:solidFill>
                  <a:srgbClr val="002060"/>
                </a:solidFill>
                <a:latin typeface="標楷體" pitchFamily="65" charset="-120"/>
                <a:ea typeface="標楷體" pitchFamily="65" charset="-120"/>
              </a:rPr>
              <a:t>產生同理心態的，正是這四位女性。</a:t>
            </a: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F2B800"/>
                </a:solidFill>
                <a:latin typeface="標楷體" pitchFamily="65" charset="-120"/>
                <a:ea typeface="標楷體" pitchFamily="65" charset="-120"/>
              </a:rPr>
              <a:t>◆</a:t>
            </a:r>
            <a:r>
              <a:rPr lang="zh-TW" altLang="zh-TW" b="1" dirty="0" smtClean="0">
                <a:solidFill>
                  <a:srgbClr val="002060"/>
                </a:solidFill>
                <a:latin typeface="標楷體" pitchFamily="65" charset="-120"/>
                <a:ea typeface="標楷體" pitchFamily="65" charset="-120"/>
              </a:rPr>
              <a:t>導演賦予男性「權力」與「力量」，卻賦予女性「個性」與「人性」。</a:t>
            </a:r>
            <a:r>
              <a:rPr lang="en-US" altLang="zh-TW" b="1" dirty="0" smtClean="0">
                <a:solidFill>
                  <a:srgbClr val="002060"/>
                </a:solidFill>
                <a:latin typeface="標楷體" pitchFamily="65" charset="-120"/>
                <a:ea typeface="標楷體" pitchFamily="65" charset="-120"/>
              </a:rPr>
              <a:t> </a:t>
            </a:r>
            <a:br>
              <a:rPr lang="en-US" altLang="zh-TW" b="1" dirty="0" smtClean="0">
                <a:solidFill>
                  <a:srgbClr val="002060"/>
                </a:solidFill>
                <a:latin typeface="標楷體" pitchFamily="65" charset="-120"/>
                <a:ea typeface="標楷體" pitchFamily="65" charset="-120"/>
              </a:rPr>
            </a:br>
            <a:endParaRPr lang="zh-TW" altLang="en-US"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checkerboard(across)">
                                      <p:cBhvr>
                                        <p:cTn id="1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800" dirty="0" smtClean="0">
                <a:ln w="15875" cmpd="sng">
                  <a:noFill/>
                  <a:prstDash val="solid"/>
                </a:ln>
                <a:solidFill>
                  <a:srgbClr val="C00000"/>
                </a:solidFill>
                <a:latin typeface="標楷體" pitchFamily="65" charset="-120"/>
                <a:ea typeface="標楷體" pitchFamily="65" charset="-120"/>
              </a:rPr>
              <a:t>戲化的人生</a:t>
            </a:r>
            <a:r>
              <a:rPr lang="zh-TW" altLang="en-US" sz="4800" dirty="0" smtClean="0">
                <a:ln w="15875" cmpd="sng">
                  <a:noFill/>
                  <a:prstDash val="solid"/>
                </a:ln>
                <a:solidFill>
                  <a:srgbClr val="C00000"/>
                </a:solidFill>
                <a:latin typeface="標楷體" pitchFamily="65" charset="-120"/>
                <a:ea typeface="標楷體" pitchFamily="65" charset="-120"/>
              </a:rPr>
              <a:t>，</a:t>
            </a:r>
            <a:r>
              <a:rPr lang="zh-TW" altLang="en-US" sz="4800" dirty="0" smtClean="0">
                <a:ln w="15875" cmpd="sng">
                  <a:noFill/>
                  <a:prstDash val="solid"/>
                </a:ln>
                <a:solidFill>
                  <a:srgbClr val="C00000"/>
                </a:solidFill>
                <a:latin typeface="標楷體" pitchFamily="65" charset="-120"/>
                <a:ea typeface="標楷體" pitchFamily="65" charset="-120"/>
              </a:rPr>
              <a:t>悲劇。</a:t>
            </a:r>
            <a:endParaRPr lang="zh-TW" altLang="en-US" sz="4800"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a:xfrm>
            <a:off x="457200" y="1268760"/>
            <a:ext cx="8229600" cy="5055840"/>
          </a:xfrm>
        </p:spPr>
        <p:txBody>
          <a:bodyPr>
            <a:normAutofit fontScale="92500" lnSpcReduction="10000"/>
          </a:bodyPr>
          <a:lstStyle/>
          <a:p>
            <a:pPr>
              <a:buNone/>
            </a:pPr>
            <a:r>
              <a:rPr lang="zh-TW" altLang="en-US" b="1" dirty="0" smtClean="0">
                <a:solidFill>
                  <a:schemeClr val="accent2">
                    <a:lumMod val="60000"/>
                    <a:lumOff val="40000"/>
                  </a:schemeClr>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中國</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每個年代裡，都有被斫殺女人的哭聲。女人的哭，是來自頂上的箍咒</a:t>
            </a:r>
            <a:r>
              <a:rPr lang="zh-TW" altLang="en-US" b="1" dirty="0" smtClean="0">
                <a:solidFill>
                  <a:srgbClr val="002060"/>
                </a:solidFill>
                <a:latin typeface="標楷體" pitchFamily="65" charset="-120"/>
                <a:ea typeface="標楷體" pitchFamily="65" charset="-120"/>
              </a:rPr>
              <a:t>。</a:t>
            </a: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r>
              <a:rPr lang="en-US" altLang="zh-TW" b="1" dirty="0" smtClean="0">
                <a:solidFill>
                  <a:srgbClr val="FFC00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當意識到恐懼的時候</a:t>
            </a:r>
            <a:r>
              <a:rPr lang="zh-TW" altLang="en-US" b="1" dirty="0">
                <a:solidFill>
                  <a:srgbClr val="002060"/>
                </a:solidFill>
                <a:latin typeface="標楷體" pitchFamily="65" charset="-120"/>
                <a:ea typeface="標楷體" pitchFamily="65" charset="-120"/>
              </a:rPr>
              <a:t>，她就瘋</a:t>
            </a:r>
            <a:r>
              <a:rPr lang="zh-TW" altLang="en-US" b="1" dirty="0" smtClean="0">
                <a:solidFill>
                  <a:srgbClr val="002060"/>
                </a:solidFill>
                <a:latin typeface="標楷體" pitchFamily="65" charset="-120"/>
                <a:ea typeface="標楷體" pitchFamily="65" charset="-120"/>
              </a:rPr>
              <a:t>了。</a:t>
            </a:r>
            <a:endParaRPr lang="en-US" altLang="zh-TW" b="1" dirty="0" smtClean="0">
              <a:solidFill>
                <a:srgbClr val="002060"/>
              </a:solidFill>
              <a:latin typeface="標楷體" pitchFamily="65" charset="-120"/>
              <a:ea typeface="標楷體" pitchFamily="65" charset="-120"/>
            </a:endParaRPr>
          </a:p>
        </p:txBody>
      </p:sp>
      <p:pic>
        <p:nvPicPr>
          <p:cNvPr id="6" name="圖片 5" descr="嫁人就嫁人吧.jpg"/>
          <p:cNvPicPr>
            <a:picLocks noChangeAspect="1"/>
          </p:cNvPicPr>
          <p:nvPr/>
        </p:nvPicPr>
        <p:blipFill>
          <a:blip r:embed="rId2" cstate="print"/>
          <a:stretch>
            <a:fillRect/>
          </a:stretch>
        </p:blipFill>
        <p:spPr>
          <a:xfrm>
            <a:off x="395536" y="2420888"/>
            <a:ext cx="2520280" cy="2978513"/>
          </a:xfrm>
          <a:prstGeom prst="rect">
            <a:avLst/>
          </a:prstGeom>
        </p:spPr>
      </p:pic>
      <p:pic>
        <p:nvPicPr>
          <p:cNvPr id="7" name="圖片 6" descr="頌蓮發瘋.png"/>
          <p:cNvPicPr>
            <a:picLocks noChangeAspect="1"/>
          </p:cNvPicPr>
          <p:nvPr/>
        </p:nvPicPr>
        <p:blipFill>
          <a:blip r:embed="rId3" cstate="print"/>
          <a:stretch>
            <a:fillRect/>
          </a:stretch>
        </p:blipFill>
        <p:spPr>
          <a:xfrm>
            <a:off x="3635896" y="2564904"/>
            <a:ext cx="4956042" cy="27877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checkerboard(across)">
                                      <p:cBhvr>
                                        <p:cTn id="2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764704"/>
            <a:ext cx="8229600" cy="5559896"/>
          </a:xfrm>
        </p:spPr>
        <p:txBody>
          <a:bodyPr/>
          <a:lstStyle/>
          <a:p>
            <a:pPr>
              <a:buNone/>
            </a:pPr>
            <a:r>
              <a:rPr lang="zh-TW" altLang="en-US" dirty="0" smtClean="0">
                <a:solidFill>
                  <a:srgbClr val="E41CC7"/>
                </a:solidFill>
              </a:rPr>
              <a:t>★</a:t>
            </a:r>
            <a:r>
              <a:rPr lang="zh-TW" altLang="en-US" sz="3600" b="1" dirty="0" smtClean="0">
                <a:solidFill>
                  <a:srgbClr val="C00000"/>
                </a:solidFill>
                <a:latin typeface="標楷體" pitchFamily="65" charset="-120"/>
                <a:ea typeface="標楷體" pitchFamily="65" charset="-120"/>
              </a:rPr>
              <a:t>圖片與資料參考：</a:t>
            </a:r>
            <a:endParaRPr lang="en-US" altLang="zh-TW" sz="3600" b="1" dirty="0" smtClean="0">
              <a:solidFill>
                <a:srgbClr val="C00000"/>
              </a:solidFill>
              <a:latin typeface="標楷體" pitchFamily="65" charset="-120"/>
              <a:ea typeface="標楷體" pitchFamily="65" charset="-120"/>
            </a:endParaRPr>
          </a:p>
          <a:p>
            <a:pPr>
              <a:buNone/>
            </a:pPr>
            <a:endParaRPr lang="en-US" altLang="zh-TW" sz="3600" b="1" dirty="0" smtClean="0">
              <a:solidFill>
                <a:srgbClr val="C00000"/>
              </a:solidFill>
              <a:latin typeface="標楷體" pitchFamily="65" charset="-120"/>
              <a:ea typeface="標楷體" pitchFamily="65" charset="-120"/>
            </a:endParaRPr>
          </a:p>
          <a:p>
            <a:pPr>
              <a:buNone/>
            </a:pPr>
            <a:r>
              <a:rPr lang="zh-TW" altLang="en-US" dirty="0" smtClean="0"/>
              <a:t>     </a:t>
            </a:r>
            <a:r>
              <a:rPr lang="zh-TW" altLang="en-US" sz="1800" dirty="0" smtClean="0">
                <a:solidFill>
                  <a:srgbClr val="DEA900"/>
                </a:solidFill>
              </a:rPr>
              <a:t>●</a:t>
            </a:r>
            <a:r>
              <a:rPr lang="zh-TW" altLang="en-US" b="1" dirty="0" smtClean="0">
                <a:solidFill>
                  <a:srgbClr val="002060"/>
                </a:solidFill>
                <a:latin typeface="標楷體" pitchFamily="65" charset="-120"/>
                <a:ea typeface="標楷體" pitchFamily="65" charset="-120"/>
              </a:rPr>
              <a:t>蘇童</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妻妾成群</a:t>
            </a:r>
            <a:r>
              <a:rPr lang="en-US" altLang="zh-TW" b="1" dirty="0" smtClean="0">
                <a:solidFill>
                  <a:srgbClr val="002060"/>
                </a:solidFill>
                <a:latin typeface="標楷體" pitchFamily="65" charset="-120"/>
                <a:ea typeface="標楷體" pitchFamily="65" charset="-120"/>
              </a:rPr>
              <a:t>》</a:t>
            </a:r>
          </a:p>
          <a:p>
            <a:pPr>
              <a:buNone/>
            </a:pPr>
            <a:r>
              <a:rPr lang="zh-TW" altLang="en-US" b="1" dirty="0" smtClean="0">
                <a:solidFill>
                  <a:srgbClr val="002060"/>
                </a:solidFill>
                <a:latin typeface="標楷體" pitchFamily="65" charset="-120"/>
                <a:ea typeface="標楷體" pitchFamily="65" charset="-120"/>
              </a:rPr>
              <a:t>  </a:t>
            </a:r>
            <a:r>
              <a:rPr lang="zh-TW" altLang="en-US" sz="1800" dirty="0" smtClean="0">
                <a:solidFill>
                  <a:srgbClr val="DEA900"/>
                </a:solidFill>
              </a:rPr>
              <a:t>●</a:t>
            </a:r>
            <a:r>
              <a:rPr lang="zh-TW" altLang="en-US" b="1" dirty="0" smtClean="0">
                <a:solidFill>
                  <a:srgbClr val="002060"/>
                </a:solidFill>
                <a:latin typeface="標楷體" pitchFamily="65" charset="-120"/>
                <a:ea typeface="標楷體" pitchFamily="65" charset="-120"/>
              </a:rPr>
              <a:t>詩經、古詩、樂府詩、</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002060"/>
                </a:solidFill>
                <a:latin typeface="標楷體" pitchFamily="65" charset="-120"/>
                <a:ea typeface="標楷體" pitchFamily="65" charset="-120"/>
              </a:rPr>
              <a:t>  </a:t>
            </a:r>
            <a:r>
              <a:rPr lang="zh-TW" altLang="en-US" sz="1800" dirty="0" smtClean="0">
                <a:solidFill>
                  <a:srgbClr val="DEA900"/>
                </a:solidFill>
              </a:rPr>
              <a:t>●</a:t>
            </a:r>
            <a:r>
              <a:rPr lang="zh-TW" altLang="en-US" b="1" dirty="0" smtClean="0">
                <a:solidFill>
                  <a:srgbClr val="002060"/>
                </a:solidFill>
                <a:latin typeface="標楷體" pitchFamily="65" charset="-120"/>
                <a:ea typeface="標楷體" pitchFamily="65" charset="-120"/>
              </a:rPr>
              <a:t>張曉風＜婚姻祈禱文＞</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002060"/>
                </a:solidFill>
                <a:latin typeface="標楷體" pitchFamily="65" charset="-120"/>
                <a:ea typeface="標楷體" pitchFamily="65" charset="-120"/>
              </a:rPr>
              <a:t>  </a:t>
            </a:r>
            <a:r>
              <a:rPr lang="zh-TW" altLang="en-US" sz="1800" dirty="0" smtClean="0">
                <a:solidFill>
                  <a:srgbClr val="DEA900"/>
                </a:solidFill>
              </a:rPr>
              <a:t>●</a:t>
            </a:r>
            <a:r>
              <a:rPr lang="zh-TW" altLang="en-US" b="1" dirty="0" smtClean="0">
                <a:solidFill>
                  <a:srgbClr val="002060"/>
                </a:solidFill>
                <a:latin typeface="標楷體" pitchFamily="65" charset="-120"/>
                <a:ea typeface="標楷體" pitchFamily="65" charset="-120"/>
              </a:rPr>
              <a:t>畢淑敏＜婚姻鞋＞</a:t>
            </a:r>
            <a:endParaRPr lang="en-US" altLang="zh-TW" b="1" dirty="0" smtClean="0">
              <a:solidFill>
                <a:srgbClr val="002060"/>
              </a:solidFill>
              <a:latin typeface="標楷體" pitchFamily="65" charset="-120"/>
              <a:ea typeface="標楷體" pitchFamily="65" charset="-120"/>
            </a:endParaRPr>
          </a:p>
          <a:p>
            <a:pPr>
              <a:buNone/>
            </a:pPr>
            <a:r>
              <a:rPr lang="zh-TW" altLang="en-US" dirty="0" smtClean="0"/>
              <a:t>     </a:t>
            </a:r>
            <a:r>
              <a:rPr lang="zh-TW" altLang="en-US" sz="1800" dirty="0" smtClean="0">
                <a:solidFill>
                  <a:srgbClr val="DEA900"/>
                </a:solidFill>
              </a:rPr>
              <a:t>●</a:t>
            </a:r>
            <a:r>
              <a:rPr lang="zh-TW" altLang="en-US" b="1" dirty="0" smtClean="0">
                <a:solidFill>
                  <a:srgbClr val="002060"/>
                </a:solidFill>
                <a:latin typeface="標楷體" pitchFamily="65" charset="-120"/>
                <a:ea typeface="標楷體" pitchFamily="65" charset="-120"/>
              </a:rPr>
              <a:t>網路圖片及影評</a:t>
            </a:r>
            <a:endParaRPr lang="zh-TW" altLang="en-US" dirty="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836712"/>
            <a:ext cx="8229600" cy="5487888"/>
          </a:xfrm>
        </p:spPr>
        <p:txBody>
          <a:bodyPr/>
          <a:lstStyle/>
          <a:p>
            <a:pPr>
              <a:buNone/>
            </a:pPr>
            <a:r>
              <a:rPr lang="en-US" altLang="zh-TW" dirty="0" smtClean="0">
                <a:solidFill>
                  <a:srgbClr val="E41CC7"/>
                </a:solidFill>
              </a:rPr>
              <a:t>★</a:t>
            </a:r>
            <a:r>
              <a:rPr lang="zh-TW" altLang="en-US" sz="3600" b="1" dirty="0" smtClean="0">
                <a:solidFill>
                  <a:srgbClr val="C00000"/>
                </a:solidFill>
                <a:latin typeface="標楷體" pitchFamily="65" charset="-120"/>
                <a:ea typeface="標楷體" pitchFamily="65" charset="-120"/>
              </a:rPr>
              <a:t>建議閱讀書單：</a:t>
            </a:r>
            <a:endParaRPr lang="en-US" altLang="zh-TW" sz="3600" b="1" dirty="0" smtClean="0">
              <a:solidFill>
                <a:srgbClr val="C00000"/>
              </a:solidFill>
              <a:latin typeface="標楷體" pitchFamily="65" charset="-120"/>
              <a:ea typeface="標楷體" pitchFamily="65" charset="-120"/>
            </a:endParaRPr>
          </a:p>
          <a:p>
            <a:pPr>
              <a:buNone/>
            </a:pPr>
            <a:r>
              <a:rPr lang="zh-TW" altLang="en-US" dirty="0" smtClean="0"/>
              <a:t>      </a:t>
            </a:r>
            <a:r>
              <a:rPr lang="zh-TW" altLang="en-US" sz="1800" dirty="0" smtClean="0">
                <a:solidFill>
                  <a:srgbClr val="DEA900"/>
                </a:solidFill>
              </a:rPr>
              <a:t>●</a:t>
            </a:r>
            <a:r>
              <a:rPr lang="zh-TW" altLang="en-US" b="1" dirty="0" smtClean="0">
                <a:solidFill>
                  <a:srgbClr val="002060"/>
                </a:solidFill>
                <a:latin typeface="標楷體" pitchFamily="65" charset="-120"/>
                <a:ea typeface="標楷體" pitchFamily="65" charset="-120"/>
              </a:rPr>
              <a:t>蘇童</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妻妾成群</a:t>
            </a:r>
            <a:r>
              <a:rPr lang="en-US" altLang="zh-TW" b="1" dirty="0" smtClean="0">
                <a:solidFill>
                  <a:srgbClr val="002060"/>
                </a:solidFill>
                <a:latin typeface="標楷體" pitchFamily="65" charset="-120"/>
                <a:ea typeface="標楷體" pitchFamily="65" charset="-120"/>
              </a:rPr>
              <a:t>》</a:t>
            </a:r>
          </a:p>
          <a:p>
            <a:pPr>
              <a:buNone/>
            </a:pPr>
            <a:r>
              <a:rPr lang="zh-TW" altLang="en-US" b="1" dirty="0" smtClean="0">
                <a:solidFill>
                  <a:srgbClr val="002060"/>
                </a:solidFill>
              </a:rPr>
              <a:t>      </a:t>
            </a:r>
            <a:r>
              <a:rPr lang="zh-TW" altLang="en-US" sz="1800" dirty="0" smtClean="0">
                <a:solidFill>
                  <a:srgbClr val="DEA900"/>
                </a:solidFill>
              </a:rPr>
              <a:t>●</a:t>
            </a:r>
            <a:r>
              <a:rPr lang="zh-TW" altLang="en-US" b="1" dirty="0" smtClean="0">
                <a:solidFill>
                  <a:srgbClr val="002060"/>
                </a:solidFill>
                <a:latin typeface="標楷體" pitchFamily="65" charset="-120"/>
                <a:ea typeface="標楷體" pitchFamily="65" charset="-120"/>
              </a:rPr>
              <a:t>琦君</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橘子紅了</a:t>
            </a:r>
            <a:r>
              <a:rPr lang="en-US" altLang="zh-TW" b="1" dirty="0" smtClean="0">
                <a:solidFill>
                  <a:srgbClr val="002060"/>
                </a:solidFill>
                <a:latin typeface="標楷體" pitchFamily="65" charset="-120"/>
                <a:ea typeface="標楷體" pitchFamily="65" charset="-120"/>
              </a:rPr>
              <a:t>》</a:t>
            </a:r>
          </a:p>
          <a:p>
            <a:pPr>
              <a:buNone/>
            </a:pPr>
            <a:r>
              <a:rPr lang="zh-TW" altLang="en-US" b="1" dirty="0" smtClean="0">
                <a:solidFill>
                  <a:srgbClr val="002060"/>
                </a:solidFill>
                <a:latin typeface="標楷體" pitchFamily="65" charset="-120"/>
                <a:ea typeface="標楷體" pitchFamily="65" charset="-120"/>
              </a:rPr>
              <a:t>  </a:t>
            </a:r>
            <a:r>
              <a:rPr lang="zh-TW" altLang="en-US" sz="1800" b="1" dirty="0" smtClean="0">
                <a:solidFill>
                  <a:srgbClr val="002060"/>
                </a:solidFill>
                <a:latin typeface="標楷體" pitchFamily="65" charset="-120"/>
                <a:ea typeface="標楷體" pitchFamily="65" charset="-120"/>
              </a:rPr>
              <a:t> </a:t>
            </a:r>
            <a:r>
              <a:rPr lang="zh-TW" altLang="en-US" sz="1800" dirty="0" smtClean="0">
                <a:solidFill>
                  <a:srgbClr val="DEA900"/>
                </a:solidFill>
              </a:rPr>
              <a:t>●</a:t>
            </a:r>
            <a:r>
              <a:rPr lang="zh-TW" altLang="en-US" b="1" dirty="0" smtClean="0">
                <a:solidFill>
                  <a:srgbClr val="002060"/>
                </a:solidFill>
                <a:latin typeface="標楷體" pitchFamily="65" charset="-120"/>
                <a:ea typeface="標楷體" pitchFamily="65" charset="-120"/>
              </a:rPr>
              <a:t>蕭麗紅</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桂花巷</a:t>
            </a:r>
            <a:r>
              <a:rPr lang="en-US" altLang="zh-TW" b="1" dirty="0" smtClean="0">
                <a:solidFill>
                  <a:srgbClr val="002060"/>
                </a:solidFill>
                <a:latin typeface="標楷體" pitchFamily="65" charset="-120"/>
                <a:ea typeface="標楷體" pitchFamily="65" charset="-120"/>
              </a:rPr>
              <a:t>》</a:t>
            </a:r>
          </a:p>
          <a:p>
            <a:pPr>
              <a:buNone/>
            </a:pPr>
            <a:r>
              <a:rPr lang="en-US" altLang="zh-TW" dirty="0" smtClean="0">
                <a:solidFill>
                  <a:srgbClr val="E41CC7"/>
                </a:solidFill>
              </a:rPr>
              <a:t>★</a:t>
            </a:r>
            <a:r>
              <a:rPr lang="zh-TW" altLang="en-US" sz="3600" b="1" dirty="0" smtClean="0">
                <a:solidFill>
                  <a:srgbClr val="C00000"/>
                </a:solidFill>
                <a:latin typeface="標楷體" pitchFamily="65" charset="-120"/>
                <a:ea typeface="標楷體" pitchFamily="65" charset="-120"/>
              </a:rPr>
              <a:t>建議欣賞影片：</a:t>
            </a:r>
            <a:endParaRPr lang="en-US" altLang="zh-TW" sz="3600" b="1" dirty="0" smtClean="0">
              <a:solidFill>
                <a:srgbClr val="C00000"/>
              </a:solidFill>
              <a:latin typeface="標楷體" pitchFamily="65" charset="-120"/>
              <a:ea typeface="標楷體" pitchFamily="65" charset="-120"/>
            </a:endParaRPr>
          </a:p>
          <a:p>
            <a:pPr>
              <a:buNone/>
            </a:pPr>
            <a:r>
              <a:rPr lang="zh-TW" altLang="en-US" b="1" dirty="0" smtClean="0">
                <a:solidFill>
                  <a:srgbClr val="C00000"/>
                </a:solidFill>
              </a:rPr>
              <a:t>     </a:t>
            </a:r>
            <a:r>
              <a:rPr lang="zh-TW" altLang="en-US" dirty="0" smtClean="0"/>
              <a:t> </a:t>
            </a:r>
            <a:r>
              <a:rPr lang="zh-TW" altLang="en-US" sz="1800" dirty="0" smtClean="0">
                <a:solidFill>
                  <a:srgbClr val="DEA900"/>
                </a:solidFill>
              </a:rPr>
              <a:t>●</a:t>
            </a:r>
            <a:r>
              <a:rPr lang="zh-TW" altLang="en-US" b="1" dirty="0" smtClean="0">
                <a:solidFill>
                  <a:srgbClr val="002060"/>
                </a:solidFill>
                <a:latin typeface="標楷體" pitchFamily="65" charset="-120"/>
                <a:ea typeface="標楷體" pitchFamily="65" charset="-120"/>
              </a:rPr>
              <a:t>徐志摩的愛情故事</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002060"/>
                </a:solidFill>
                <a:latin typeface="標楷體" pitchFamily="65" charset="-120"/>
                <a:ea typeface="標楷體" pitchFamily="65" charset="-120"/>
              </a:rPr>
              <a:t>   </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人間四月天</a:t>
            </a:r>
            <a:r>
              <a:rPr lang="en-US" altLang="zh-TW" b="1" dirty="0" smtClean="0">
                <a:solidFill>
                  <a:srgbClr val="002060"/>
                </a:solidFill>
                <a:latin typeface="標楷體" pitchFamily="65" charset="-120"/>
                <a:ea typeface="標楷體" pitchFamily="65" charset="-120"/>
              </a:rPr>
              <a:t>》</a:t>
            </a:r>
          </a:p>
          <a:p>
            <a:pPr>
              <a:buNone/>
            </a:pPr>
            <a:r>
              <a:rPr lang="zh-TW" altLang="en-US" b="1" dirty="0" smtClean="0">
                <a:solidFill>
                  <a:srgbClr val="002060"/>
                </a:solidFill>
              </a:rPr>
              <a:t>      </a:t>
            </a:r>
            <a:r>
              <a:rPr lang="zh-TW" altLang="en-US" sz="1800" dirty="0" smtClean="0">
                <a:solidFill>
                  <a:srgbClr val="DEA900"/>
                </a:solidFill>
              </a:rPr>
              <a:t>●</a:t>
            </a:r>
            <a:r>
              <a:rPr lang="zh-TW" altLang="en-US" dirty="0" smtClean="0"/>
              <a:t> </a:t>
            </a:r>
            <a:r>
              <a:rPr lang="zh-TW" altLang="en-US" b="1" dirty="0" smtClean="0">
                <a:solidFill>
                  <a:srgbClr val="002060"/>
                </a:solidFill>
                <a:latin typeface="標楷體" pitchFamily="65" charset="-120"/>
                <a:ea typeface="標楷體" pitchFamily="65" charset="-120"/>
              </a:rPr>
              <a:t>琦君</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橘子紅了</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改拍電視劇</a:t>
            </a: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endParaRPr>
          </a:p>
          <a:p>
            <a:endParaRPr lang="zh-TW" altLang="en-US" dirty="0"/>
          </a:p>
        </p:txBody>
      </p:sp>
      <p:pic>
        <p:nvPicPr>
          <p:cNvPr id="4" name="圖片 3" descr="人間四月天01.jpg"/>
          <p:cNvPicPr>
            <a:picLocks noChangeAspect="1"/>
          </p:cNvPicPr>
          <p:nvPr/>
        </p:nvPicPr>
        <p:blipFill>
          <a:blip r:embed="rId2" cstate="print"/>
          <a:stretch>
            <a:fillRect/>
          </a:stretch>
        </p:blipFill>
        <p:spPr>
          <a:xfrm>
            <a:off x="5076056" y="260648"/>
            <a:ext cx="3240360" cy="45541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checkerboard(across)">
                                      <p:cBhvr>
                                        <p:cTn id="7" dur="500"/>
                                        <p:tgtEl>
                                          <p:spTgt spid="3">
                                            <p:txEl>
                                              <p:pRg st="4" end="4"/>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checkerboard(across)">
                                      <p:cBhvr>
                                        <p:cTn id="10" dur="500"/>
                                        <p:tgtEl>
                                          <p:spTgt spid="3">
                                            <p:txEl>
                                              <p:pRg st="5" end="5"/>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checkerboard(across)">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amond(in)">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checkerboard(across)">
                                      <p:cBhvr>
                                        <p:cTn id="2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274638"/>
            <a:ext cx="8964488" cy="1143000"/>
          </a:xfrm>
        </p:spPr>
        <p:txBody>
          <a:bodyPr/>
          <a:lstStyle/>
          <a:p>
            <a:r>
              <a:rPr lang="zh-TW" altLang="en-US" sz="4800" dirty="0" smtClean="0">
                <a:ln w="15875" cmpd="sng">
                  <a:noFill/>
                  <a:prstDash val="solid"/>
                </a:ln>
                <a:solidFill>
                  <a:srgbClr val="C00000"/>
                </a:solidFill>
                <a:latin typeface="標楷體" pitchFamily="65" charset="-120"/>
                <a:ea typeface="標楷體" pitchFamily="65" charset="-120"/>
              </a:rPr>
              <a:t>等待的顏色</a:t>
            </a:r>
            <a:r>
              <a:rPr lang="en-US" altLang="zh-TW" sz="4800" dirty="0" smtClean="0">
                <a:ln w="15875" cmpd="sng">
                  <a:noFill/>
                  <a:prstDash val="solid"/>
                </a:ln>
                <a:solidFill>
                  <a:srgbClr val="C00000"/>
                </a:solidFill>
                <a:latin typeface="標楷體" pitchFamily="65" charset="-120"/>
                <a:ea typeface="標楷體" pitchFamily="65" charset="-120"/>
              </a:rPr>
              <a:t>—</a:t>
            </a:r>
            <a:r>
              <a:rPr lang="zh-TW" altLang="en-US" sz="4800" dirty="0" smtClean="0">
                <a:ln w="15875" cmpd="sng">
                  <a:noFill/>
                  <a:prstDash val="solid"/>
                </a:ln>
                <a:solidFill>
                  <a:srgbClr val="C00000"/>
                </a:solidFill>
                <a:latin typeface="標楷體" pitchFamily="65" charset="-120"/>
                <a:ea typeface="標楷體" pitchFamily="65" charset="-120"/>
              </a:rPr>
              <a:t>琦君＜橘子紅了＞</a:t>
            </a:r>
            <a:endParaRPr lang="zh-TW" altLang="en-US" sz="4800"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a:xfrm>
            <a:off x="467544" y="1556792"/>
            <a:ext cx="8229600" cy="4724400"/>
          </a:xfrm>
        </p:spPr>
        <p:txBody>
          <a:bodyPr>
            <a:normAutofit/>
          </a:bodyPr>
          <a:lstStyle/>
          <a:p>
            <a:pPr>
              <a:buNone/>
            </a:pPr>
            <a:r>
              <a:rPr lang="zh-TW" altLang="en-US" sz="2800" dirty="0" smtClean="0">
                <a:solidFill>
                  <a:srgbClr val="FFC000"/>
                </a:solidFill>
              </a:rPr>
              <a:t>◆</a:t>
            </a:r>
            <a:r>
              <a:rPr lang="zh-TW" altLang="en-US" sz="2800" b="1" dirty="0" smtClean="0">
                <a:solidFill>
                  <a:srgbClr val="002060"/>
                </a:solidFill>
                <a:latin typeface="標楷體" pitchFamily="65" charset="-120"/>
                <a:ea typeface="標楷體" pitchFamily="65" charset="-120"/>
              </a:rPr>
              <a:t>本書內容由一十六歲少女─</a:t>
            </a:r>
            <a:r>
              <a:rPr lang="zh-TW" altLang="en-US" sz="2800" b="1" dirty="0" smtClean="0">
                <a:solidFill>
                  <a:schemeClr val="accent2">
                    <a:lumMod val="75000"/>
                  </a:schemeClr>
                </a:solidFill>
                <a:latin typeface="標楷體" pitchFamily="65" charset="-120"/>
                <a:ea typeface="標楷體" pitchFamily="65" charset="-120"/>
              </a:rPr>
              <a:t>秀娟</a:t>
            </a:r>
            <a:r>
              <a:rPr lang="zh-TW" altLang="en-US" sz="2800" b="1" dirty="0" smtClean="0">
                <a:solidFill>
                  <a:srgbClr val="002060"/>
                </a:solidFill>
                <a:latin typeface="標楷體" pitchFamily="65" charset="-120"/>
                <a:ea typeface="標楷體" pitchFamily="65" charset="-120"/>
              </a:rPr>
              <a:t>，她的所見所聞及感觸來描述。</a:t>
            </a:r>
            <a:endParaRPr lang="en-US" altLang="zh-TW" sz="2800" b="1" dirty="0" smtClean="0">
              <a:solidFill>
                <a:srgbClr val="002060"/>
              </a:solidFill>
              <a:latin typeface="標楷體" pitchFamily="65" charset="-120"/>
              <a:ea typeface="標楷體" pitchFamily="65" charset="-120"/>
            </a:endParaRPr>
          </a:p>
          <a:p>
            <a:pPr>
              <a:buNone/>
            </a:pPr>
            <a:r>
              <a:rPr lang="zh-TW" altLang="en-US" sz="2800" b="1" dirty="0" smtClean="0">
                <a:solidFill>
                  <a:srgbClr val="92D050"/>
                </a:solidFill>
                <a:latin typeface="標楷體" pitchFamily="65" charset="-120"/>
                <a:ea typeface="標楷體" pitchFamily="65" charset="-120"/>
              </a:rPr>
              <a:t>◆</a:t>
            </a:r>
            <a:r>
              <a:rPr lang="zh-TW" altLang="en-US" sz="2800" b="1" dirty="0" smtClean="0">
                <a:solidFill>
                  <a:srgbClr val="002060"/>
                </a:solidFill>
                <a:latin typeface="標楷體" pitchFamily="65" charset="-120"/>
                <a:ea typeface="標楷體" pitchFamily="65" charset="-120"/>
              </a:rPr>
              <a:t>秀娟自小父母雙亡，於是由</a:t>
            </a:r>
            <a:r>
              <a:rPr lang="zh-TW" altLang="en-US" sz="2800" b="1" dirty="0" smtClean="0">
                <a:solidFill>
                  <a:schemeClr val="accent2">
                    <a:lumMod val="75000"/>
                  </a:schemeClr>
                </a:solidFill>
                <a:latin typeface="標楷體" pitchFamily="65" charset="-120"/>
                <a:ea typeface="標楷體" pitchFamily="65" charset="-120"/>
              </a:rPr>
              <a:t>大伯</a:t>
            </a:r>
            <a:endParaRPr lang="en-US" altLang="zh-TW" sz="2800" b="1" dirty="0" smtClean="0">
              <a:solidFill>
                <a:schemeClr val="accent2">
                  <a:lumMod val="75000"/>
                </a:schemeClr>
              </a:solidFill>
              <a:latin typeface="標楷體" pitchFamily="65" charset="-120"/>
              <a:ea typeface="標楷體" pitchFamily="65" charset="-120"/>
            </a:endParaRPr>
          </a:p>
          <a:p>
            <a:pPr>
              <a:buNone/>
            </a:pPr>
            <a:r>
              <a:rPr lang="zh-TW" altLang="en-US" sz="2800" b="1" dirty="0" smtClean="0">
                <a:solidFill>
                  <a:srgbClr val="002060"/>
                </a:solidFill>
                <a:latin typeface="標楷體" pitchFamily="65" charset="-120"/>
                <a:ea typeface="標楷體" pitchFamily="65" charset="-120"/>
              </a:rPr>
              <a:t>跟</a:t>
            </a:r>
            <a:r>
              <a:rPr lang="zh-TW" altLang="en-US" sz="2800" b="1" dirty="0" smtClean="0">
                <a:solidFill>
                  <a:schemeClr val="accent2">
                    <a:lumMod val="75000"/>
                  </a:schemeClr>
                </a:solidFill>
                <a:latin typeface="標楷體" pitchFamily="65" charset="-120"/>
                <a:ea typeface="標楷體" pitchFamily="65" charset="-120"/>
              </a:rPr>
              <a:t>大媽</a:t>
            </a:r>
            <a:r>
              <a:rPr lang="zh-TW" altLang="en-US" sz="2800" b="1" dirty="0" smtClean="0">
                <a:solidFill>
                  <a:srgbClr val="002060"/>
                </a:solidFill>
                <a:latin typeface="標楷體" pitchFamily="65" charset="-120"/>
                <a:ea typeface="標楷體" pitchFamily="65" charset="-120"/>
              </a:rPr>
              <a:t>扶養她長大。她的大伯是一</a:t>
            </a:r>
            <a:endParaRPr lang="en-US" altLang="zh-TW" sz="2800" b="1" dirty="0" smtClean="0">
              <a:solidFill>
                <a:srgbClr val="002060"/>
              </a:solidFill>
              <a:latin typeface="標楷體" pitchFamily="65" charset="-120"/>
              <a:ea typeface="標楷體" pitchFamily="65" charset="-120"/>
            </a:endParaRPr>
          </a:p>
          <a:p>
            <a:pPr>
              <a:buNone/>
            </a:pPr>
            <a:r>
              <a:rPr lang="zh-TW" altLang="en-US" sz="2800" b="1" dirty="0" smtClean="0">
                <a:solidFill>
                  <a:srgbClr val="002060"/>
                </a:solidFill>
                <a:latin typeface="標楷體" pitchFamily="65" charset="-120"/>
                <a:ea typeface="標楷體" pitchFamily="65" charset="-120"/>
              </a:rPr>
              <a:t>個正直的為官者，但他不茍言笑，</a:t>
            </a:r>
            <a:endParaRPr lang="en-US" altLang="zh-TW" sz="2800" b="1" dirty="0" smtClean="0">
              <a:solidFill>
                <a:srgbClr val="002060"/>
              </a:solidFill>
              <a:latin typeface="標楷體" pitchFamily="65" charset="-120"/>
              <a:ea typeface="標楷體" pitchFamily="65" charset="-120"/>
            </a:endParaRPr>
          </a:p>
          <a:p>
            <a:pPr>
              <a:buNone/>
            </a:pPr>
            <a:r>
              <a:rPr lang="zh-TW" altLang="en-US" sz="2800" b="1" dirty="0" smtClean="0">
                <a:solidFill>
                  <a:srgbClr val="002060"/>
                </a:solidFill>
                <a:latin typeface="標楷體" pitchFamily="65" charset="-120"/>
                <a:ea typeface="標楷體" pitchFamily="65" charset="-120"/>
              </a:rPr>
              <a:t>儼然一副嚴父的樣子，而相對於大</a:t>
            </a:r>
            <a:endParaRPr lang="en-US" altLang="zh-TW" sz="2800" b="1" dirty="0" smtClean="0">
              <a:solidFill>
                <a:srgbClr val="002060"/>
              </a:solidFill>
              <a:latin typeface="標楷體" pitchFamily="65" charset="-120"/>
              <a:ea typeface="標楷體" pitchFamily="65" charset="-120"/>
            </a:endParaRPr>
          </a:p>
          <a:p>
            <a:pPr>
              <a:buNone/>
            </a:pPr>
            <a:r>
              <a:rPr lang="zh-TW" altLang="en-US" sz="2800" b="1" dirty="0" smtClean="0">
                <a:solidFill>
                  <a:srgbClr val="002060"/>
                </a:solidFill>
                <a:latin typeface="標楷體" pitchFamily="65" charset="-120"/>
                <a:ea typeface="標楷體" pitchFamily="65" charset="-120"/>
              </a:rPr>
              <a:t>伯，大媽像是位慈愛的母親，因大</a:t>
            </a:r>
            <a:endParaRPr lang="en-US" altLang="zh-TW" sz="2800" b="1" dirty="0" smtClean="0">
              <a:solidFill>
                <a:srgbClr val="002060"/>
              </a:solidFill>
              <a:latin typeface="標楷體" pitchFamily="65" charset="-120"/>
              <a:ea typeface="標楷體" pitchFamily="65" charset="-120"/>
            </a:endParaRPr>
          </a:p>
          <a:p>
            <a:pPr>
              <a:buNone/>
            </a:pPr>
            <a:r>
              <a:rPr lang="zh-TW" altLang="en-US" sz="2800" b="1" dirty="0" smtClean="0">
                <a:solidFill>
                  <a:srgbClr val="002060"/>
                </a:solidFill>
                <a:latin typeface="標楷體" pitchFamily="65" charset="-120"/>
                <a:ea typeface="標楷體" pitchFamily="65" charset="-120"/>
              </a:rPr>
              <a:t>媽本身並沒有生下一兒半女，所以</a:t>
            </a:r>
            <a:endParaRPr lang="en-US" altLang="zh-TW" sz="2800" b="1" dirty="0" smtClean="0">
              <a:solidFill>
                <a:srgbClr val="002060"/>
              </a:solidFill>
              <a:latin typeface="標楷體" pitchFamily="65" charset="-120"/>
              <a:ea typeface="標楷體" pitchFamily="65" charset="-120"/>
            </a:endParaRPr>
          </a:p>
          <a:p>
            <a:pPr>
              <a:buNone/>
            </a:pPr>
            <a:r>
              <a:rPr lang="zh-TW" altLang="en-US" sz="2800" b="1" dirty="0" smtClean="0">
                <a:solidFill>
                  <a:srgbClr val="002060"/>
                </a:solidFill>
                <a:latin typeface="標楷體" pitchFamily="65" charset="-120"/>
                <a:ea typeface="標楷體" pitchFamily="65" charset="-120"/>
              </a:rPr>
              <a:t>對秀娟更是疼愛有加。</a:t>
            </a:r>
          </a:p>
          <a:p>
            <a:pPr>
              <a:buNone/>
            </a:pPr>
            <a:endParaRPr lang="en-US" altLang="zh-TW" b="1" dirty="0" smtClean="0">
              <a:solidFill>
                <a:srgbClr val="002060"/>
              </a:solidFill>
              <a:latin typeface="標楷體" pitchFamily="65" charset="-120"/>
              <a:ea typeface="標楷體" pitchFamily="65" charset="-120"/>
            </a:endParaRPr>
          </a:p>
        </p:txBody>
      </p:sp>
      <p:pic>
        <p:nvPicPr>
          <p:cNvPr id="5" name="圖片 4" descr="橘子紅了書影.jpg"/>
          <p:cNvPicPr>
            <a:picLocks noChangeAspect="1"/>
          </p:cNvPicPr>
          <p:nvPr/>
        </p:nvPicPr>
        <p:blipFill>
          <a:blip r:embed="rId2" cstate="print"/>
          <a:stretch>
            <a:fillRect/>
          </a:stretch>
        </p:blipFill>
        <p:spPr>
          <a:xfrm>
            <a:off x="6228184" y="2492896"/>
            <a:ext cx="2592288" cy="37032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2000"/>
                                        <p:tgtEl>
                                          <p:spTgt spid="3">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heckerboard(across)">
                                      <p:cBhvr>
                                        <p:cTn id="10" dur="2000"/>
                                        <p:tgtEl>
                                          <p:spTgt spid="3">
                                            <p:txEl>
                                              <p:pRg st="2" end="2"/>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checkerboard(across)">
                                      <p:cBhvr>
                                        <p:cTn id="13" dur="2000"/>
                                        <p:tgtEl>
                                          <p:spTgt spid="3">
                                            <p:txEl>
                                              <p:pRg st="3" end="3"/>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checkerboard(across)">
                                      <p:cBhvr>
                                        <p:cTn id="16" dur="2000"/>
                                        <p:tgtEl>
                                          <p:spTgt spid="3">
                                            <p:txEl>
                                              <p:pRg st="4" end="4"/>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checkerboard(across)">
                                      <p:cBhvr>
                                        <p:cTn id="19" dur="2000"/>
                                        <p:tgtEl>
                                          <p:spTgt spid="3">
                                            <p:txEl>
                                              <p:pRg st="5" end="5"/>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heckerboard(across)">
                                      <p:cBhvr>
                                        <p:cTn id="22" dur="2000"/>
                                        <p:tgtEl>
                                          <p:spTgt spid="3">
                                            <p:txEl>
                                              <p:pRg st="6" end="6"/>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checkerboard(across)">
                                      <p:cBhvr>
                                        <p:cTn id="25"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1052736"/>
            <a:ext cx="8229600" cy="5271864"/>
          </a:xfrm>
        </p:spPr>
        <p:txBody>
          <a:bodyPr/>
          <a:lstStyle/>
          <a:p>
            <a:pPr>
              <a:buNone/>
            </a:pPr>
            <a:r>
              <a:rPr lang="zh-TW" altLang="en-US" b="1" dirty="0" smtClean="0">
                <a:solidFill>
                  <a:schemeClr val="accent2">
                    <a:lumMod val="60000"/>
                    <a:lumOff val="40000"/>
                  </a:schemeClr>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大伯不顧在老鄉的賢妻，在外頭有了個「交際花」的二姨太，而這個二姨太是個精明能幹的女人，當然是將大伯服侍得服服貼貼，一步都休想讓大伯回家鄉去。</a:t>
            </a: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E6AF0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大媽為了要挽回大伯的心，並且能有個後代來延續香火，就幫大伯娶個名叫</a:t>
            </a:r>
            <a:r>
              <a:rPr lang="zh-TW" altLang="en-US" b="1" dirty="0" smtClean="0">
                <a:solidFill>
                  <a:schemeClr val="accent2">
                    <a:lumMod val="75000"/>
                  </a:schemeClr>
                </a:solidFill>
                <a:latin typeface="標楷體" pitchFamily="65" charset="-120"/>
                <a:ea typeface="標楷體" pitchFamily="65" charset="-120"/>
              </a:rPr>
              <a:t>「秀芬」</a:t>
            </a:r>
            <a:r>
              <a:rPr lang="zh-TW" altLang="en-US" b="1" dirty="0" smtClean="0">
                <a:solidFill>
                  <a:srgbClr val="002060"/>
                </a:solidFill>
                <a:latin typeface="標楷體" pitchFamily="65" charset="-120"/>
                <a:ea typeface="標楷體" pitchFamily="65" charset="-120"/>
              </a:rPr>
              <a:t>的女子，目的是為了能吸引大伯的目光，早日回家來成親。</a:t>
            </a:r>
            <a:endParaRPr lang="zh-TW" altLang="en-US"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a:xfrm>
            <a:off x="457200" y="980728"/>
            <a:ext cx="8229600" cy="5343872"/>
          </a:xfrm>
        </p:spPr>
        <p:txBody>
          <a:bodyPr>
            <a:normAutofit/>
          </a:bodyPr>
          <a:lstStyle/>
          <a:p>
            <a:pPr>
              <a:buNone/>
            </a:pPr>
            <a:r>
              <a:rPr lang="zh-TW" altLang="en-US" dirty="0" smtClean="0"/>
              <a:t> </a:t>
            </a:r>
            <a:r>
              <a:rPr lang="zh-TW" altLang="en-US" dirty="0" smtClean="0">
                <a:solidFill>
                  <a:schemeClr val="accent2">
                    <a:lumMod val="60000"/>
                    <a:lumOff val="40000"/>
                  </a:schemeClr>
                </a:solidFill>
              </a:rPr>
              <a:t>◆</a:t>
            </a:r>
            <a:r>
              <a:rPr lang="zh-TW" altLang="en-US" b="1" dirty="0" smtClean="0">
                <a:solidFill>
                  <a:srgbClr val="002060"/>
                </a:solidFill>
                <a:latin typeface="標楷體" pitchFamily="65" charset="-120"/>
                <a:ea typeface="標楷體" pitchFamily="65" charset="-120"/>
              </a:rPr>
              <a:t>從另一方面看，</a:t>
            </a:r>
            <a:r>
              <a:rPr lang="zh-TW" altLang="en-US" b="1" dirty="0" smtClean="0">
                <a:solidFill>
                  <a:schemeClr val="accent2">
                    <a:lumMod val="75000"/>
                  </a:schemeClr>
                </a:solidFill>
                <a:latin typeface="標楷體" pitchFamily="65" charset="-120"/>
                <a:ea typeface="標楷體" pitchFamily="65" charset="-120"/>
              </a:rPr>
              <a:t>秀芬</a:t>
            </a:r>
            <a:r>
              <a:rPr lang="zh-TW" altLang="en-US" b="1" dirty="0" smtClean="0">
                <a:solidFill>
                  <a:srgbClr val="002060"/>
                </a:solidFill>
                <a:latin typeface="標楷體" pitchFamily="65" charset="-120"/>
                <a:ea typeface="標楷體" pitchFamily="65" charset="-120"/>
              </a:rPr>
              <a:t>也只不過是個十八出頭的女孩，</a:t>
            </a:r>
            <a:r>
              <a:rPr lang="zh-TW" altLang="en-US" b="1" dirty="0" smtClean="0">
                <a:solidFill>
                  <a:schemeClr val="accent2">
                    <a:lumMod val="75000"/>
                  </a:schemeClr>
                </a:solidFill>
                <a:latin typeface="標楷體" pitchFamily="65" charset="-120"/>
                <a:ea typeface="標楷體" pitchFamily="65" charset="-120"/>
              </a:rPr>
              <a:t>僅大秀娟兩歲而已</a:t>
            </a:r>
            <a:r>
              <a:rPr lang="zh-TW" altLang="en-US" b="1" dirty="0" smtClean="0">
                <a:solidFill>
                  <a:srgbClr val="002060"/>
                </a:solidFill>
                <a:latin typeface="標楷體" pitchFamily="65" charset="-120"/>
                <a:ea typeface="標楷體" pitchFamily="65" charset="-120"/>
              </a:rPr>
              <a:t>。這時候的她，多多少少總會對愛情有許多幻想與憧憬。</a:t>
            </a:r>
            <a:endParaRPr lang="en-US" altLang="zh-TW" b="1" dirty="0" smtClean="0">
              <a:solidFill>
                <a:srgbClr val="002060"/>
              </a:solidFill>
              <a:latin typeface="標楷體" pitchFamily="65" charset="-120"/>
              <a:ea typeface="標楷體" pitchFamily="65" charset="-120"/>
            </a:endParaRPr>
          </a:p>
          <a:p>
            <a:pPr>
              <a:buNone/>
            </a:pP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FFC00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這時，碰巧正遇上她小時曾偷偷暗戀過的男生─</a:t>
            </a:r>
            <a:r>
              <a:rPr lang="zh-TW" altLang="en-US" b="1" dirty="0" smtClean="0">
                <a:solidFill>
                  <a:schemeClr val="accent2">
                    <a:lumMod val="75000"/>
                  </a:schemeClr>
                </a:solidFill>
                <a:latin typeface="標楷體" pitchFamily="65" charset="-120"/>
                <a:ea typeface="標楷體" pitchFamily="65" charset="-120"/>
              </a:rPr>
              <a:t>秀娟的六叔</a:t>
            </a:r>
            <a:r>
              <a:rPr lang="zh-TW" altLang="en-US" b="1" dirty="0" smtClean="0">
                <a:solidFill>
                  <a:srgbClr val="002060"/>
                </a:solidFill>
                <a:latin typeface="標楷體" pitchFamily="65" charset="-120"/>
                <a:ea typeface="標楷體" pitchFamily="65" charset="-120"/>
              </a:rPr>
              <a:t>，他在這時闖進了她的生活，使她在大伯與六叔之間的感情，不知那個才是真的，就這樣矛盾下去</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a:t>
            </a:r>
            <a:br>
              <a:rPr lang="zh-TW" altLang="en-US" b="1" dirty="0" smtClean="0">
                <a:solidFill>
                  <a:srgbClr val="002060"/>
                </a:solidFill>
                <a:latin typeface="標楷體" pitchFamily="65" charset="-120"/>
                <a:ea typeface="標楷體" pitchFamily="65" charset="-120"/>
              </a:rPr>
            </a:br>
            <a:endParaRPr lang="zh-TW" altLang="en-US"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980728"/>
            <a:ext cx="8229600" cy="5343872"/>
          </a:xfrm>
        </p:spPr>
        <p:txBody>
          <a:bodyPr/>
          <a:lstStyle/>
          <a:p>
            <a:pPr>
              <a:buNone/>
            </a:pPr>
            <a:r>
              <a:rPr lang="zh-TW" altLang="en-US" dirty="0" smtClean="0">
                <a:solidFill>
                  <a:srgbClr val="FFC000"/>
                </a:solidFill>
              </a:rPr>
              <a:t>◆</a:t>
            </a:r>
            <a:r>
              <a:rPr lang="zh-TW" altLang="en-US" b="1" dirty="0" smtClean="0">
                <a:solidFill>
                  <a:srgbClr val="002060"/>
                </a:solidFill>
                <a:latin typeface="標楷體" pitchFamily="65" charset="-120"/>
                <a:ea typeface="標楷體" pitchFamily="65" charset="-120"/>
              </a:rPr>
              <a:t>秀芬在未進門前的生產是非常艱苦的</a:t>
            </a:r>
            <a:br>
              <a:rPr lang="zh-TW" altLang="en-US" b="1" dirty="0" smtClean="0">
                <a:solidFill>
                  <a:srgbClr val="002060"/>
                </a:solidFill>
                <a:latin typeface="標楷體" pitchFamily="65" charset="-120"/>
                <a:ea typeface="標楷體" pitchFamily="65" charset="-120"/>
              </a:rPr>
            </a:br>
            <a:r>
              <a:rPr lang="zh-TW" altLang="en-US" b="1" dirty="0" smtClean="0">
                <a:solidFill>
                  <a:srgbClr val="002060"/>
                </a:solidFill>
                <a:latin typeface="標楷體" pitchFamily="65" charset="-120"/>
                <a:ea typeface="標楷體" pitchFamily="65" charset="-120"/>
              </a:rPr>
              <a:t>，她與哥哥嫂嫂同住，舉凡煮飯、洗衣、砍柴、打水</a:t>
            </a:r>
            <a:r>
              <a:rPr lang="en-US" altLang="zh-TW" b="1" dirty="0" smtClean="0">
                <a:solidFill>
                  <a:srgbClr val="00206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等粗活，皆由她一人擔起，日子自然是難過的了。所以，</a:t>
            </a:r>
            <a:r>
              <a:rPr lang="zh-TW" altLang="en-US" b="1" dirty="0" smtClean="0">
                <a:solidFill>
                  <a:schemeClr val="accent2">
                    <a:lumMod val="75000"/>
                  </a:schemeClr>
                </a:solidFill>
                <a:latin typeface="標楷體" pitchFamily="65" charset="-120"/>
                <a:ea typeface="標楷體" pitchFamily="65" charset="-120"/>
              </a:rPr>
              <a:t>給人做偏房，或許對秀芬來說未嘗是種解脫。</a:t>
            </a:r>
            <a:endParaRPr lang="en-US" altLang="zh-TW" b="1" dirty="0" smtClean="0">
              <a:solidFill>
                <a:schemeClr val="accent2">
                  <a:lumMod val="75000"/>
                </a:schemeClr>
              </a:solidFill>
              <a:latin typeface="標楷體" pitchFamily="65" charset="-120"/>
              <a:ea typeface="標楷體" pitchFamily="65" charset="-120"/>
            </a:endParaRPr>
          </a:p>
          <a:p>
            <a:pPr>
              <a:buNone/>
            </a:pPr>
            <a:endParaRPr lang="en-US" altLang="zh-TW" b="1" dirty="0" smtClean="0">
              <a:solidFill>
                <a:schemeClr val="accent2">
                  <a:lumMod val="75000"/>
                </a:schemeClr>
              </a:solidFill>
              <a:latin typeface="標楷體" pitchFamily="65" charset="-120"/>
              <a:ea typeface="標楷體" pitchFamily="65" charset="-120"/>
            </a:endParaRPr>
          </a:p>
          <a:p>
            <a:pPr>
              <a:buNone/>
            </a:pPr>
            <a:r>
              <a:rPr lang="zh-TW" altLang="en-US" dirty="0" smtClean="0">
                <a:solidFill>
                  <a:schemeClr val="accent2">
                    <a:lumMod val="60000"/>
                    <a:lumOff val="40000"/>
                  </a:schemeClr>
                </a:solidFill>
              </a:rPr>
              <a:t>◆</a:t>
            </a:r>
            <a:r>
              <a:rPr lang="zh-TW" altLang="en-US" b="1" dirty="0" smtClean="0">
                <a:solidFill>
                  <a:srgbClr val="002060"/>
                </a:solidFill>
                <a:latin typeface="標楷體" pitchFamily="65" charset="-120"/>
                <a:ea typeface="標楷體" pitchFamily="65" charset="-120"/>
              </a:rPr>
              <a:t>而大媽就以</a:t>
            </a:r>
            <a:r>
              <a:rPr lang="zh-TW" altLang="en-US" b="1" dirty="0" smtClean="0">
                <a:solidFill>
                  <a:schemeClr val="accent2">
                    <a:lumMod val="75000"/>
                  </a:schemeClr>
                </a:solidFill>
                <a:latin typeface="標楷體" pitchFamily="65" charset="-120"/>
                <a:ea typeface="標楷體" pitchFamily="65" charset="-120"/>
              </a:rPr>
              <a:t>「橘子紅了」</a:t>
            </a:r>
            <a:r>
              <a:rPr lang="zh-TW" altLang="en-US" b="1" dirty="0" smtClean="0">
                <a:solidFill>
                  <a:srgbClr val="002060"/>
                </a:solidFill>
                <a:latin typeface="標楷體" pitchFamily="65" charset="-120"/>
                <a:ea typeface="標楷體" pitchFamily="65" charset="-120"/>
              </a:rPr>
              <a:t>來暗示大伯，等</a:t>
            </a:r>
            <a:br>
              <a:rPr lang="zh-TW" altLang="en-US" b="1" dirty="0" smtClean="0">
                <a:solidFill>
                  <a:srgbClr val="002060"/>
                </a:solidFill>
                <a:latin typeface="標楷體" pitchFamily="65" charset="-120"/>
                <a:ea typeface="標楷體" pitchFamily="65" charset="-120"/>
              </a:rPr>
            </a:br>
            <a:r>
              <a:rPr lang="zh-TW" altLang="en-US" b="1" dirty="0" smtClean="0">
                <a:solidFill>
                  <a:srgbClr val="002060"/>
                </a:solidFill>
                <a:latin typeface="標楷體" pitchFamily="65" charset="-120"/>
                <a:ea typeface="標楷體" pitchFamily="65" charset="-120"/>
              </a:rPr>
              <a:t>到家鄉的橘子成熟時，也就是該回家成親的時後了。</a:t>
            </a:r>
            <a:endParaRPr lang="zh-TW" altLang="en-US"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620688"/>
            <a:ext cx="8229600" cy="5703912"/>
          </a:xfrm>
        </p:spPr>
        <p:txBody>
          <a:bodyPr>
            <a:normAutofit fontScale="92500"/>
          </a:bodyPr>
          <a:lstStyle/>
          <a:p>
            <a:pPr>
              <a:buNone/>
            </a:pPr>
            <a:r>
              <a:rPr lang="zh-TW" altLang="en-US" b="1" dirty="0" smtClean="0">
                <a:solidFill>
                  <a:schemeClr val="accent1">
                    <a:lumMod val="75000"/>
                  </a:schemeClr>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直到大伯回家成親了，面對這足以當她父親的丈夫，秀芬卻不知不覺地漸漸愛上他了，而一切都如願般，秀芬最後懷孕了，她有了大伯的孩子。</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rgbClr val="00B0F0"/>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不過大伯卻在這時無情地離去，只因二姨太極力催促。後來卻因秀芬為了躲避二姨太派人帶她走，卻在躲避時不慎滑了一跤，孩子就這麼</a:t>
            </a:r>
            <a:br>
              <a:rPr lang="zh-TW" altLang="en-US" b="1" dirty="0" smtClean="0">
                <a:solidFill>
                  <a:srgbClr val="002060"/>
                </a:solidFill>
                <a:latin typeface="標楷體" pitchFamily="65" charset="-120"/>
                <a:ea typeface="標楷體" pitchFamily="65" charset="-120"/>
              </a:rPr>
            </a:br>
            <a:r>
              <a:rPr lang="zh-TW" altLang="en-US" b="1" dirty="0" smtClean="0">
                <a:solidFill>
                  <a:srgbClr val="002060"/>
                </a:solidFill>
                <a:latin typeface="標楷體" pitchFamily="65" charset="-120"/>
                <a:ea typeface="標楷體" pitchFamily="65" charset="-120"/>
              </a:rPr>
              <a:t>沒了。</a:t>
            </a:r>
            <a:endParaRPr lang="en-US" altLang="zh-TW" b="1" dirty="0" smtClean="0">
              <a:solidFill>
                <a:srgbClr val="002060"/>
              </a:solidFill>
              <a:latin typeface="標楷體" pitchFamily="65" charset="-120"/>
              <a:ea typeface="標楷體" pitchFamily="65" charset="-120"/>
            </a:endParaRPr>
          </a:p>
          <a:p>
            <a:pPr>
              <a:buNone/>
            </a:pPr>
            <a:r>
              <a:rPr lang="zh-TW" altLang="en-US" b="1" dirty="0" smtClean="0">
                <a:solidFill>
                  <a:schemeClr val="accent2">
                    <a:lumMod val="60000"/>
                    <a:lumOff val="40000"/>
                  </a:schemeClr>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此後秀芬一天天的消瘦、生病，最後還是不敵死神的召喚，就在輕輕的年紀香消玉殞了。</a:t>
            </a:r>
            <a:br>
              <a:rPr lang="zh-TW" altLang="en-US" b="1" dirty="0" smtClean="0">
                <a:solidFill>
                  <a:srgbClr val="002060"/>
                </a:solidFill>
                <a:latin typeface="標楷體" pitchFamily="65" charset="-120"/>
                <a:ea typeface="標楷體" pitchFamily="65" charset="-120"/>
              </a:rPr>
            </a:br>
            <a:endParaRPr lang="zh-TW" altLang="en-US"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980728"/>
          </a:xfrm>
        </p:spPr>
        <p:txBody>
          <a:bodyPr/>
          <a:lstStyle/>
          <a:p>
            <a:r>
              <a:rPr lang="zh-TW" altLang="en-US" sz="4800" dirty="0" smtClean="0">
                <a:ln w="15875" cmpd="sng">
                  <a:noFill/>
                  <a:prstDash val="solid"/>
                </a:ln>
                <a:solidFill>
                  <a:srgbClr val="C00000"/>
                </a:solidFill>
                <a:latin typeface="標楷體" pitchFamily="65" charset="-120"/>
                <a:ea typeface="標楷體" pitchFamily="65" charset="-120"/>
              </a:rPr>
              <a:t>我的墳已經做好了</a:t>
            </a:r>
            <a:r>
              <a:rPr lang="en-US" altLang="zh-TW" sz="4800" dirty="0" smtClean="0">
                <a:ln w="15875" cmpd="sng">
                  <a:noFill/>
                  <a:prstDash val="solid"/>
                </a:ln>
                <a:solidFill>
                  <a:srgbClr val="C00000"/>
                </a:solidFill>
                <a:latin typeface="標楷體" pitchFamily="65" charset="-120"/>
                <a:ea typeface="標楷體" pitchFamily="65" charset="-120"/>
              </a:rPr>
              <a:t>…</a:t>
            </a:r>
            <a:endParaRPr lang="zh-TW" altLang="en-US" sz="4800"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a:xfrm>
            <a:off x="457200" y="908720"/>
            <a:ext cx="8229600" cy="5415880"/>
          </a:xfrm>
        </p:spPr>
        <p:txBody>
          <a:bodyPr/>
          <a:lstStyle/>
          <a:p>
            <a:pPr>
              <a:buNone/>
            </a:pPr>
            <a:r>
              <a:rPr lang="zh-TW" altLang="en-US" dirty="0" smtClean="0">
                <a:solidFill>
                  <a:srgbClr val="FFC000"/>
                </a:solidFill>
              </a:rPr>
              <a:t>◆</a:t>
            </a:r>
            <a:r>
              <a:rPr lang="zh-TW" altLang="en-US" b="1" dirty="0" smtClean="0">
                <a:solidFill>
                  <a:srgbClr val="002060"/>
                </a:solidFill>
                <a:latin typeface="標楷體" pitchFamily="65" charset="-120"/>
                <a:ea typeface="標楷體" pitchFamily="65" charset="-120"/>
              </a:rPr>
              <a:t>據琦君自白，這個故事大多真人真事，只是</a:t>
            </a:r>
            <a:r>
              <a:rPr lang="zh-TW" altLang="en-US" b="1" dirty="0" smtClean="0">
                <a:solidFill>
                  <a:schemeClr val="accent2">
                    <a:lumMod val="75000"/>
                  </a:schemeClr>
                </a:solidFill>
                <a:latin typeface="標楷體" pitchFamily="65" charset="-120"/>
                <a:ea typeface="標楷體" pitchFamily="65" charset="-120"/>
              </a:rPr>
              <a:t>真的秀芬並沒有死</a:t>
            </a:r>
            <a:r>
              <a:rPr lang="zh-TW" altLang="en-US" b="1" dirty="0" smtClean="0">
                <a:solidFill>
                  <a:srgbClr val="002060"/>
                </a:solidFill>
                <a:latin typeface="標楷體" pitchFamily="65" charset="-120"/>
                <a:ea typeface="標楷體" pitchFamily="65" charset="-120"/>
              </a:rPr>
              <a:t>，大伯逝世後被逐出家門。幾十年後，大陸經過天翻地覆有人在杭州街上又遇見了秀芬，她對過去一字不提，只淡淡的說了一句： </a:t>
            </a:r>
            <a:r>
              <a:rPr lang="zh-TW" altLang="en-US" b="1" dirty="0" smtClean="0">
                <a:solidFill>
                  <a:srgbClr val="002060"/>
                </a:solidFill>
                <a:latin typeface="標楷體" pitchFamily="65" charset="-120"/>
                <a:ea typeface="標楷體" pitchFamily="65" charset="-120"/>
              </a:rPr>
              <a:t>「我的墳已經作好了。」</a:t>
            </a:r>
            <a:endParaRPr lang="en-US" altLang="zh-TW" b="1" dirty="0" smtClean="0">
              <a:solidFill>
                <a:srgbClr val="002060"/>
              </a:solidFill>
              <a:latin typeface="標楷體" pitchFamily="65" charset="-120"/>
              <a:ea typeface="標楷體" pitchFamily="65" charset="-120"/>
            </a:endParaRPr>
          </a:p>
          <a:p>
            <a:pPr>
              <a:buNone/>
            </a:pPr>
            <a:r>
              <a:rPr lang="en-US" altLang="zh-TW" b="1" dirty="0" smtClean="0">
                <a:solidFill>
                  <a:srgbClr val="00863D"/>
                </a:solidFill>
                <a:latin typeface="標楷體" pitchFamily="65" charset="-120"/>
                <a:ea typeface="標楷體" pitchFamily="65" charset="-120"/>
              </a:rPr>
              <a:t>◆</a:t>
            </a:r>
            <a:r>
              <a:rPr lang="zh-TW" altLang="en-US" b="1" dirty="0" smtClean="0">
                <a:solidFill>
                  <a:schemeClr val="accent2">
                    <a:lumMod val="75000"/>
                  </a:schemeClr>
                </a:solidFill>
                <a:latin typeface="標楷體" pitchFamily="65" charset="-120"/>
                <a:ea typeface="標楷體" pitchFamily="65" charset="-120"/>
              </a:rPr>
              <a:t>若這篇小說按照真實故事收尾，是不是悲劇性更濃一些</a:t>
            </a:r>
            <a:r>
              <a:rPr lang="zh-TW" altLang="en-US" b="1" dirty="0" smtClean="0">
                <a:solidFill>
                  <a:schemeClr val="accent2">
                    <a:lumMod val="75000"/>
                  </a:schemeClr>
                </a:solidFill>
                <a:latin typeface="標楷體" pitchFamily="65" charset="-120"/>
                <a:ea typeface="標楷體" pitchFamily="65" charset="-120"/>
              </a:rPr>
              <a:t>？</a:t>
            </a:r>
            <a:r>
              <a:rPr lang="zh-TW" altLang="en-US" b="1" dirty="0" smtClean="0">
                <a:solidFill>
                  <a:srgbClr val="002060"/>
                </a:solidFill>
                <a:latin typeface="標楷體" pitchFamily="65" charset="-120"/>
                <a:ea typeface="標楷體" pitchFamily="65" charset="-120"/>
              </a:rPr>
              <a:t>琦君心軟，不忍讓秀芬的苦難拖那樣久了，像秀芬這種苦命人真是生不如死。</a:t>
            </a:r>
            <a:endParaRPr lang="en-US" altLang="zh-TW" b="1" dirty="0" smtClean="0">
              <a:solidFill>
                <a:srgbClr val="002060"/>
              </a:solidFill>
              <a:latin typeface="標楷體" pitchFamily="65" charset="-120"/>
              <a:ea typeface="標楷體" pitchFamily="65" charset="-120"/>
            </a:endParaRPr>
          </a:p>
          <a:p>
            <a:pPr>
              <a:buNone/>
            </a:pP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400" dirty="0" smtClean="0">
                <a:ln w="15875" cmpd="sng">
                  <a:noFill/>
                  <a:prstDash val="solid"/>
                </a:ln>
                <a:solidFill>
                  <a:srgbClr val="C00000"/>
                </a:solidFill>
                <a:latin typeface="標楷體" pitchFamily="65" charset="-120"/>
                <a:ea typeface="標楷體" pitchFamily="65" charset="-120"/>
              </a:rPr>
              <a:t>橘子紅了，是棄婦的一首輓歌。</a:t>
            </a:r>
            <a:endParaRPr lang="zh-TW" altLang="en-US" sz="4400" dirty="0">
              <a:ln w="15875" cmpd="sng">
                <a:noFill/>
                <a:prstDash val="solid"/>
              </a:ln>
              <a:solidFill>
                <a:srgbClr val="C00000"/>
              </a:solidFill>
              <a:latin typeface="標楷體" pitchFamily="65" charset="-120"/>
              <a:ea typeface="標楷體" pitchFamily="65" charset="-120"/>
            </a:endParaRPr>
          </a:p>
        </p:txBody>
      </p:sp>
      <p:sp>
        <p:nvSpPr>
          <p:cNvPr id="3" name="內容版面配置區 2"/>
          <p:cNvSpPr>
            <a:spLocks noGrp="1"/>
          </p:cNvSpPr>
          <p:nvPr>
            <p:ph idx="1"/>
          </p:nvPr>
        </p:nvSpPr>
        <p:spPr/>
        <p:txBody>
          <a:bodyPr/>
          <a:lstStyle/>
          <a:p>
            <a:pPr>
              <a:buNone/>
            </a:pPr>
            <a:r>
              <a:rPr lang="zh-TW" altLang="en-US" b="1" dirty="0" smtClean="0">
                <a:solidFill>
                  <a:srgbClr val="002060"/>
                </a:solidFill>
                <a:latin typeface="標楷體" pitchFamily="65" charset="-120"/>
                <a:ea typeface="標楷體" pitchFamily="65" charset="-120"/>
              </a:rPr>
              <a:t>◆這則古老的故事，琦君著力描寫秀芬這個苦命女以及她與六叔那段淒美的愛情，但其實在這故事中，大媽這個三從四德看似平凡的舊式婦女最是特殊，</a:t>
            </a:r>
            <a:r>
              <a:rPr lang="zh-TW" altLang="en-US" b="1" dirty="0" smtClean="0">
                <a:solidFill>
                  <a:schemeClr val="accent2">
                    <a:lumMod val="75000"/>
                  </a:schemeClr>
                </a:solidFill>
                <a:latin typeface="標楷體" pitchFamily="65" charset="-120"/>
                <a:ea typeface="標楷體" pitchFamily="65" charset="-120"/>
              </a:rPr>
              <a:t>她自己做了槁木死灰的棄婦還不算，又拉了一個年輕的生命跟她陪葬。</a:t>
            </a:r>
            <a:endParaRPr lang="zh-TW" altLang="en-US" b="1" dirty="0">
              <a:solidFill>
                <a:schemeClr val="accent2">
                  <a:lumMod val="75000"/>
                </a:schemeClr>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pic>
        <p:nvPicPr>
          <p:cNvPr id="4" name="內容版面配置區 3" descr="橘子紅了01.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大紅燈籠高高掛04.jpg"/>
          <p:cNvPicPr>
            <a:picLocks noGrp="1" noChangeAspect="1"/>
          </p:cNvPicPr>
          <p:nvPr>
            <p:ph idx="1"/>
          </p:nvPr>
        </p:nvPicPr>
        <p:blipFill>
          <a:blip r:embed="rId2" cstate="print"/>
          <a:stretch>
            <a:fillRect/>
          </a:stretch>
        </p:blipFill>
        <p:spPr>
          <a:xfrm>
            <a:off x="0" y="0"/>
            <a:ext cx="9144000" cy="6858000"/>
          </a:xfrm>
        </p:spPr>
      </p:pic>
      <p:sp>
        <p:nvSpPr>
          <p:cNvPr id="5" name="矩形 4"/>
          <p:cNvSpPr/>
          <p:nvPr/>
        </p:nvSpPr>
        <p:spPr>
          <a:xfrm>
            <a:off x="1979712" y="2420888"/>
            <a:ext cx="5688632" cy="1569660"/>
          </a:xfrm>
          <a:prstGeom prst="rect">
            <a:avLst/>
          </a:prstGeom>
        </p:spPr>
        <p:txBody>
          <a:bodyPr wrap="square">
            <a:spAutoFit/>
          </a:bodyPr>
          <a:lstStyle/>
          <a:p>
            <a:r>
              <a:rPr lang="en-US" altLang="zh-TW" sz="9600" b="1" u="sng" dirty="0" smtClean="0">
                <a:ln w="15875" cmpd="sng">
                  <a:noFill/>
                  <a:prstDash val="solid"/>
                </a:ln>
                <a:solidFill>
                  <a:srgbClr val="FFFF00"/>
                </a:solidFill>
                <a:latin typeface="STXingkai" pitchFamily="2" charset="-122"/>
                <a:ea typeface="STXingkai" pitchFamily="2" charset="-122"/>
              </a:rPr>
              <a:t>THE END</a:t>
            </a:r>
            <a:endParaRPr lang="zh-TW" altLang="en-US" sz="9600" b="1" dirty="0">
              <a:solidFill>
                <a:srgbClr val="FFFF00"/>
              </a:solidFill>
              <a:latin typeface="STXingkai" pitchFamily="2" charset="-122"/>
              <a:ea typeface="STXingkai" pitchFamily="2" charset="-122"/>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行雲流水">
  <a:themeElements>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行雲流水">
      <a:majorFont>
        <a:latin typeface="Cambria"/>
        <a:ea typeface=""/>
        <a:cs typeface=""/>
        <a:font script="Jpan" typeface="ＭＳ Ｐゴシック"/>
        <a:font script="Hang" typeface="맑은 고딕"/>
        <a:font script="Hans" typeface="华文行楷"/>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libri"/>
        <a:ea typeface=""/>
        <a:cs typeface=""/>
        <a:font script="Jpan" typeface="ＭＳ Ｐ明朝"/>
        <a:font script="Hang" typeface="HY견명조"/>
        <a:font script="Hans" typeface="华文行楷"/>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行雲流水">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80000"/>
                <a:hueMod val="100000"/>
                <a:satMod val="300000"/>
              </a:schemeClr>
            </a:gs>
            <a:gs pos="72000">
              <a:schemeClr val="phClr">
                <a:tint val="100000"/>
                <a:shade val="100000"/>
                <a:hueMod val="100000"/>
                <a:satMod val="100000"/>
              </a:schemeClr>
            </a:gs>
            <a:gs pos="81000">
              <a:schemeClr val="phClr">
                <a:tint val="98000"/>
                <a:shade val="100000"/>
                <a:hueMod val="100000"/>
                <a:satMod val="150000"/>
              </a:schemeClr>
            </a:gs>
            <a:gs pos="100000">
              <a:schemeClr val="phClr">
                <a:tint val="100000"/>
                <a:shade val="100000"/>
                <a:hueMod val="100000"/>
                <a:satMod val="200000"/>
              </a:schemeClr>
            </a:gs>
          </a:gsLst>
          <a:lin ang="16200000" scaled="1"/>
        </a:gradFill>
        <a:blipFill>
          <a:blip xmlns:r="http://schemas.openxmlformats.org/officeDocument/2006/relationships" r:embed="rId1">
            <a:duotone>
              <a:schemeClr val="phClr">
                <a:tint val="100000"/>
                <a:shade val="39000"/>
                <a:hueMod val="100000"/>
                <a:satMod val="150000"/>
              </a:schemeClr>
              <a:schemeClr val="phClr">
                <a:tint val="90000"/>
                <a:shade val="100000"/>
                <a:hueMod val="100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Calligraphy</Template>
  <TotalTime>1111</TotalTime>
  <Words>3167</Words>
  <Application>Microsoft Office PowerPoint</Application>
  <PresentationFormat>如螢幕大小 (4:3)</PresentationFormat>
  <Paragraphs>254</Paragraphs>
  <Slides>52</Slides>
  <Notes>1</Notes>
  <HiddenSlides>0</HiddenSlides>
  <MMClips>0</MMClips>
  <ScaleCrop>false</ScaleCrop>
  <HeadingPairs>
    <vt:vector size="4" baseType="variant">
      <vt:variant>
        <vt:lpstr>佈景主題</vt:lpstr>
      </vt:variant>
      <vt:variant>
        <vt:i4>1</vt:i4>
      </vt:variant>
      <vt:variant>
        <vt:lpstr>投影片標題</vt:lpstr>
      </vt:variant>
      <vt:variant>
        <vt:i4>52</vt:i4>
      </vt:variant>
    </vt:vector>
  </HeadingPairs>
  <TitlesOfParts>
    <vt:vector size="53" baseType="lpstr">
      <vt:lpstr>行雲流水</vt:lpstr>
      <vt:lpstr>                 女人不管唸多少書，                     都是男人身上的一件衣服-</vt:lpstr>
      <vt:lpstr>增能主題--文學中的婚姻 </vt:lpstr>
      <vt:lpstr>走入婚姻前的濃烈情感 -             (1)未嫁女孩真切呼喊</vt:lpstr>
      <vt:lpstr>摽有梅，其實七兮； 求我庶士，迨其吉兮！</vt:lpstr>
      <vt:lpstr>摽有梅，其實三兮； 求我庶士，迨其今兮！</vt:lpstr>
      <vt:lpstr>摽有梅，頃筐塈(ㄐ一ˋ)之； 求我庶士，迨其謂之！</vt:lpstr>
      <vt:lpstr>投影片 7</vt:lpstr>
      <vt:lpstr>折楊柳枝歌(北朝民歌)</vt:lpstr>
      <vt:lpstr>投影片 9</vt:lpstr>
      <vt:lpstr>投影片 10</vt:lpstr>
      <vt:lpstr>投影片 11</vt:lpstr>
      <vt:lpstr>(2)戀愛是傾注一切的熱情</vt:lpstr>
      <vt:lpstr>投影片 13</vt:lpstr>
      <vt:lpstr>婚姻最初的期待</vt:lpstr>
      <vt:lpstr>投影片 15</vt:lpstr>
      <vt:lpstr>投影片 16</vt:lpstr>
      <vt:lpstr> </vt:lpstr>
      <vt:lpstr>投影片 18</vt:lpstr>
      <vt:lpstr>投影片 19</vt:lpstr>
      <vt:lpstr>婚姻是困難的課題 (1)上山採蘼蕪(古詩)</vt:lpstr>
      <vt:lpstr>投影片 21</vt:lpstr>
      <vt:lpstr>投影片 22</vt:lpstr>
      <vt:lpstr>投影片 23</vt:lpstr>
      <vt:lpstr>投影片 24</vt:lpstr>
      <vt:lpstr>(2)畢淑敏＜婚姻鞋＞</vt:lpstr>
      <vt:lpstr>投影片 26</vt:lpstr>
      <vt:lpstr>投影片 27</vt:lpstr>
      <vt:lpstr>投影片 28</vt:lpstr>
      <vt:lpstr>你會發現</vt:lpstr>
      <vt:lpstr>《大紅燈籠高高掛》就是這樣的故事</vt:lpstr>
      <vt:lpstr>投影片 31</vt:lpstr>
      <vt:lpstr>原著：妻妾成群</vt:lpstr>
      <vt:lpstr>投影片 33</vt:lpstr>
      <vt:lpstr>讓人窒息的大宅院</vt:lpstr>
      <vt:lpstr>禮教吃人</vt:lpstr>
      <vt:lpstr>投影片 36</vt:lpstr>
      <vt:lpstr>很可惜的是…</vt:lpstr>
      <vt:lpstr>你有沒有發現…</vt:lpstr>
      <vt:lpstr>投影片 39</vt:lpstr>
      <vt:lpstr>投影片 40</vt:lpstr>
      <vt:lpstr>戲化的人生，悲劇。</vt:lpstr>
      <vt:lpstr>投影片 42</vt:lpstr>
      <vt:lpstr>投影片 43</vt:lpstr>
      <vt:lpstr>等待的顏色—琦君＜橘子紅了＞</vt:lpstr>
      <vt:lpstr>投影片 45</vt:lpstr>
      <vt:lpstr>投影片 46</vt:lpstr>
      <vt:lpstr>投影片 47</vt:lpstr>
      <vt:lpstr>投影片 48</vt:lpstr>
      <vt:lpstr>我的墳已經做好了…</vt:lpstr>
      <vt:lpstr>橘子紅了，是棄婦的一首輓歌。</vt:lpstr>
      <vt:lpstr>投影片 51</vt:lpstr>
      <vt:lpstr>投影片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女人不管唸多少書，都是男人身上的一件衣服-</dc:title>
  <dc:creator>shmily</dc:creator>
  <cp:lastModifiedBy>shmily</cp:lastModifiedBy>
  <cp:revision>73</cp:revision>
  <dcterms:created xsi:type="dcterms:W3CDTF">2012-05-13T07:26:46Z</dcterms:created>
  <dcterms:modified xsi:type="dcterms:W3CDTF">2012-06-03T08:43:58Z</dcterms:modified>
</cp:coreProperties>
</file>