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66" r:id="rId4"/>
    <p:sldId id="267" r:id="rId5"/>
    <p:sldId id="258" r:id="rId6"/>
    <p:sldId id="260" r:id="rId7"/>
    <p:sldId id="259" r:id="rId8"/>
    <p:sldId id="261" r:id="rId9"/>
    <p:sldId id="272" r:id="rId10"/>
    <p:sldId id="273" r:id="rId11"/>
    <p:sldId id="262" r:id="rId12"/>
    <p:sldId id="263" r:id="rId13"/>
    <p:sldId id="264" r:id="rId14"/>
    <p:sldId id="265" r:id="rId15"/>
    <p:sldId id="268" r:id="rId16"/>
    <p:sldId id="269" r:id="rId17"/>
    <p:sldId id="270" r:id="rId18"/>
    <p:sldId id="281" r:id="rId19"/>
    <p:sldId id="283" r:id="rId20"/>
    <p:sldId id="271" r:id="rId21"/>
    <p:sldId id="274" r:id="rId22"/>
    <p:sldId id="275" r:id="rId23"/>
    <p:sldId id="279" r:id="rId24"/>
    <p:sldId id="277" r:id="rId25"/>
    <p:sldId id="278" r:id="rId26"/>
    <p:sldId id="276" r:id="rId27"/>
    <p:sldId id="280" r:id="rId28"/>
    <p:sldId id="282" r:id="rId2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0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1EEAF7C-3907-424B-AD24-8BD5EE8B0A2E}" type="datetimeFigureOut">
              <a:rPr lang="zh-TW" altLang="en-US" smtClean="0"/>
              <a:t>2013/3/3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880823E-453D-4890-9505-8891FBA5B02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1EEAF7C-3907-424B-AD24-8BD5EE8B0A2E}" type="datetimeFigureOut">
              <a:rPr lang="zh-TW" altLang="en-US" smtClean="0"/>
              <a:t>2013/3/3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0823E-453D-4890-9505-8891FBA5B02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角三角形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等腰三角形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1EEAF7C-3907-424B-AD24-8BD5EE8B0A2E}" type="datetimeFigureOut">
              <a:rPr lang="zh-TW" altLang="en-US" smtClean="0"/>
              <a:t>2013/3/3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880823E-453D-4890-9505-8891FBA5B029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1" name="直線接點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1EEAF7C-3907-424B-AD24-8BD5EE8B0A2E}" type="datetimeFigureOut">
              <a:rPr lang="zh-TW" altLang="en-US" smtClean="0"/>
              <a:t>2013/3/3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880823E-453D-4890-9505-8891FBA5B02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1EEAF7C-3907-424B-AD24-8BD5EE8B0A2E}" type="datetimeFigureOut">
              <a:rPr lang="zh-TW" altLang="en-US" smtClean="0"/>
              <a:t>2013/3/3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880823E-453D-4890-9505-8891FBA5B02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AF7C-3907-424B-AD24-8BD5EE8B0A2E}" type="datetimeFigureOut">
              <a:rPr lang="zh-TW" altLang="en-US" smtClean="0"/>
              <a:t>2013/3/3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0823E-453D-4890-9505-8891FBA5B02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1EEAF7C-3907-424B-AD24-8BD5EE8B0A2E}" type="datetimeFigureOut">
              <a:rPr lang="zh-TW" altLang="en-US" smtClean="0"/>
              <a:t>2013/3/3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880823E-453D-4890-9505-8891FBA5B02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1EEAF7C-3907-424B-AD24-8BD5EE8B0A2E}" type="datetimeFigureOut">
              <a:rPr lang="zh-TW" altLang="en-US" smtClean="0"/>
              <a:t>2013/3/3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880823E-453D-4890-9505-8891FBA5B02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1EEAF7C-3907-424B-AD24-8BD5EE8B0A2E}" type="datetimeFigureOut">
              <a:rPr lang="zh-TW" altLang="en-US" smtClean="0"/>
              <a:t>2013/3/3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880823E-453D-4890-9505-8891FBA5B02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AF7C-3907-424B-AD24-8BD5EE8B0A2E}" type="datetimeFigureOut">
              <a:rPr lang="zh-TW" altLang="en-US" smtClean="0"/>
              <a:t>2013/3/3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0823E-453D-4890-9505-8891FBA5B02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AF7C-3907-424B-AD24-8BD5EE8B0A2E}" type="datetimeFigureOut">
              <a:rPr lang="zh-TW" altLang="en-US" smtClean="0"/>
              <a:t>2013/3/3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0823E-453D-4890-9505-8891FBA5B02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直線接點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1EEAF7C-3907-424B-AD24-8BD5EE8B0A2E}" type="datetimeFigureOut">
              <a:rPr lang="zh-TW" altLang="en-US" smtClean="0"/>
              <a:t>2013/3/3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880823E-453D-4890-9505-8891FBA5B02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  </a:t>
            </a:r>
            <a:r>
              <a:rPr lang="zh-TW" altLang="en-US" dirty="0" smtClean="0"/>
              <a:t>                          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786199" y="1124744"/>
            <a:ext cx="4106281" cy="3048744"/>
          </a:xfrm>
        </p:spPr>
        <p:txBody>
          <a:bodyPr>
            <a:noAutofit/>
          </a:bodyPr>
          <a:lstStyle/>
          <a:p>
            <a:r>
              <a:rPr lang="zh-TW" altLang="en-US" sz="5400" b="1" u="sng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洛夫</a:t>
            </a:r>
            <a:endParaRPr lang="en-US" altLang="zh-TW" sz="5400" b="1" u="sng" dirty="0" smtClean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5400" b="1" dirty="0" smtClean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5400" b="1" dirty="0">
                <a:solidFill>
                  <a:schemeClr val="accent1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愛的</a:t>
            </a:r>
            <a:r>
              <a:rPr lang="zh-TW" altLang="en-US" sz="5400" b="1" dirty="0" smtClean="0">
                <a:solidFill>
                  <a:schemeClr val="accent1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辯證</a:t>
            </a:r>
            <a:endParaRPr lang="en-US" altLang="zh-TW" sz="5400" b="1" dirty="0" smtClean="0">
              <a:solidFill>
                <a:schemeClr val="accent1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5400" b="1" dirty="0" smtClean="0">
                <a:solidFill>
                  <a:schemeClr val="accent1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5400" b="1" dirty="0" smtClean="0">
                <a:solidFill>
                  <a:schemeClr val="accent1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一題二式</a:t>
            </a:r>
            <a:r>
              <a:rPr lang="en-US" altLang="zh-TW" sz="5400" b="1" dirty="0" smtClean="0">
                <a:solidFill>
                  <a:schemeClr val="accent1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5400" b="1" dirty="0">
              <a:solidFill>
                <a:schemeClr val="accent1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Picture 3" descr="http://maplereview.org/periods/no2/images/luf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46066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50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u="sng" dirty="0" smtClean="0">
                <a:ln w="6350">
                  <a:noFill/>
                </a:ln>
                <a:solidFill>
                  <a:srgbClr val="00C057"/>
                </a:solidFill>
                <a:latin typeface="標楷體" pitchFamily="65" charset="-120"/>
                <a:ea typeface="標楷體" pitchFamily="65" charset="-120"/>
              </a:rPr>
              <a:t>課本</a:t>
            </a:r>
            <a:r>
              <a:rPr lang="en-US" altLang="zh-TW" b="1" u="sng" dirty="0" smtClean="0">
                <a:ln w="6350">
                  <a:noFill/>
                </a:ln>
                <a:solidFill>
                  <a:srgbClr val="00C057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b="1" u="sng" dirty="0" smtClean="0">
                <a:ln w="6350">
                  <a:noFill/>
                </a:ln>
                <a:solidFill>
                  <a:srgbClr val="00C057"/>
                </a:solidFill>
                <a:latin typeface="標楷體" pitchFamily="65" charset="-120"/>
                <a:ea typeface="標楷體" pitchFamily="65" charset="-120"/>
              </a:rPr>
              <a:t>作者</a:t>
            </a:r>
            <a:endParaRPr lang="zh-TW" altLang="en-US" b="1" u="sng" dirty="0">
              <a:ln w="6350">
                <a:noFill/>
              </a:ln>
              <a:solidFill>
                <a:srgbClr val="00C057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洛夫，本名莫洛</a:t>
            </a:r>
            <a:r>
              <a:rPr lang="zh-TW" altLang="en-US" sz="32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夫</a:t>
            </a:r>
            <a:r>
              <a:rPr lang="en-US" altLang="zh-TW" sz="3200" b="1" u="sng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b="1" u="sng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本名莫運端</a:t>
            </a:r>
            <a:r>
              <a:rPr lang="en-US" altLang="zh-TW" sz="3200" b="1" u="sng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湖南省衡陽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縣人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，民國十七年生。民國三十八年隨軍隊來台，淡江文理學院（今淡江大學）英文系畢業，曾任教東吳大學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外文系。</a:t>
            </a:r>
            <a:r>
              <a:rPr lang="zh-TW" altLang="en-US" sz="32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民國</a:t>
            </a:r>
            <a:r>
              <a:rPr lang="zh-TW" altLang="en-US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四十三年，與張默、瘂弦共同創辦</a:t>
            </a:r>
            <a:r>
              <a:rPr lang="en-US" altLang="zh-TW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《</a:t>
            </a:r>
            <a:r>
              <a:rPr lang="zh-TW" altLang="en-US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創世紀</a:t>
            </a:r>
            <a:r>
              <a:rPr lang="en-US" altLang="zh-TW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》</a:t>
            </a:r>
            <a:r>
              <a:rPr lang="zh-TW" altLang="en-US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詩</a:t>
            </a:r>
            <a:r>
              <a:rPr lang="zh-TW" altLang="en-US" sz="32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刊</a:t>
            </a:r>
            <a:r>
              <a:rPr lang="en-US" altLang="zh-TW" sz="3200" b="1" u="sng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b="1" u="sng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三人合稱為創世紀鐵三角</a:t>
            </a:r>
            <a:r>
              <a:rPr lang="en-US" altLang="zh-TW" sz="3200" b="1" u="sng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擔任總編輯數十年，現定居加拿大溫哥華。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1005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4120"/>
          </a:xfrm>
        </p:spPr>
        <p:txBody>
          <a:bodyPr/>
          <a:lstStyle/>
          <a:p>
            <a:r>
              <a:rPr lang="zh-TW" altLang="zh-TW" sz="3200" b="1" u="sng" dirty="0">
                <a:latin typeface="標楷體" pitchFamily="65" charset="-120"/>
                <a:ea typeface="標楷體" pitchFamily="65" charset="-120"/>
              </a:rPr>
              <a:t>洛夫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除了本身詩作的傑出表現之外，又譯介西方理論與作品、</a:t>
            </a:r>
            <a:r>
              <a:rPr lang="zh-TW" altLang="zh-TW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推動現代詩運動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，對</a:t>
            </a:r>
            <a:r>
              <a:rPr lang="zh-TW" altLang="zh-TW" sz="3200" b="1" u="sng" dirty="0">
                <a:latin typeface="標楷體" pitchFamily="65" charset="-120"/>
                <a:ea typeface="標楷體" pitchFamily="65" charset="-120"/>
              </a:rPr>
              <a:t>臺灣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現代詩的影響相當深遠。</a:t>
            </a:r>
            <a:r>
              <a:rPr lang="zh-TW" altLang="zh-TW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早年詩作有超現實傾向，主題集中在戰爭與死亡的陰影，風格多變，意象詭奇，被詩壇譽為「詩魔」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200" b="1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sz="32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2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中年</a:t>
            </a:r>
            <a:r>
              <a:rPr lang="zh-TW" altLang="zh-TW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以後，詩風逐漸轉為明朗簡潔，多描述日常生活所思所感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。近年來，</a:t>
            </a:r>
            <a:r>
              <a:rPr lang="zh-TW" altLang="zh-TW" sz="3200" b="1" u="sng" dirty="0">
                <a:latin typeface="標楷體" pitchFamily="65" charset="-120"/>
                <a:ea typeface="標楷體" pitchFamily="65" charset="-120"/>
              </a:rPr>
              <a:t>洛夫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將豐沛的創作力擴及</a:t>
            </a:r>
            <a:r>
              <a:rPr lang="zh-TW" altLang="zh-TW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書法藝術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，經常應邀在世界各地展覽。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3687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b="1" u="sng" dirty="0">
                <a:latin typeface="標楷體" pitchFamily="65" charset="-120"/>
                <a:ea typeface="標楷體" pitchFamily="65" charset="-120"/>
              </a:rPr>
              <a:t>洛夫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的著作</a:t>
            </a:r>
            <a:r>
              <a:rPr lang="zh-TW" altLang="zh-TW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以詩為主，兼及散文與翻譯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，曾獲</a:t>
            </a:r>
            <a:r>
              <a:rPr lang="zh-TW" altLang="zh-TW" sz="3200" b="1" u="wavy" dirty="0">
                <a:latin typeface="標楷體" pitchFamily="65" charset="-120"/>
                <a:ea typeface="標楷體" pitchFamily="65" charset="-120"/>
              </a:rPr>
              <a:t>中國時報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文學獎、</a:t>
            </a:r>
            <a:r>
              <a:rPr lang="zh-TW" altLang="zh-TW" sz="3200" b="1" u="sng" dirty="0">
                <a:latin typeface="標楷體" pitchFamily="65" charset="-120"/>
                <a:ea typeface="標楷體" pitchFamily="65" charset="-120"/>
              </a:rPr>
              <a:t>吳三連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文藝獎、國家文藝獎等，</a:t>
            </a:r>
            <a:r>
              <a:rPr lang="zh-TW" altLang="zh-TW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著有詩集石室之死亡、魔歌、因為風的緣故、漂木等，散文集一朵午荷等。</a:t>
            </a:r>
          </a:p>
          <a:p>
            <a:endParaRPr lang="zh-TW" altLang="en-US" sz="32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498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66526"/>
          </a:xfrm>
        </p:spPr>
        <p:txBody>
          <a:bodyPr>
            <a:normAutofit/>
          </a:bodyPr>
          <a:lstStyle/>
          <a:p>
            <a:r>
              <a:rPr lang="zh-TW" altLang="en-US" sz="4400" b="1" u="sng" dirty="0" smtClean="0">
                <a:ln w="6350">
                  <a:noFill/>
                </a:ln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補充</a:t>
            </a:r>
            <a:r>
              <a:rPr lang="en-US" altLang="zh-TW" sz="4400" b="1" u="sng" dirty="0" smtClean="0">
                <a:ln w="6350">
                  <a:noFill/>
                </a:ln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4400" b="1" u="sng" dirty="0" smtClean="0">
                <a:ln w="6350">
                  <a:noFill/>
                </a:ln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創作</a:t>
            </a:r>
            <a:r>
              <a:rPr lang="zh-TW" altLang="en-US" sz="4400" b="1" u="sng" dirty="0">
                <a:ln w="6350">
                  <a:noFill/>
                </a:ln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因緣</a:t>
            </a:r>
            <a:r>
              <a:rPr lang="zh-TW" altLang="en-US" sz="4400" u="sng" dirty="0">
                <a:latin typeface="Calibri" pitchFamily="34" charset="0"/>
              </a:rPr>
              <a:t/>
            </a:r>
            <a:br>
              <a:rPr lang="zh-TW" altLang="en-US" sz="4400" u="sng" dirty="0">
                <a:latin typeface="Calibri" pitchFamily="34" charset="0"/>
              </a:rPr>
            </a:br>
            <a:endParaRPr lang="zh-TW" altLang="en-US" u="sng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908720"/>
            <a:ext cx="8856984" cy="6408712"/>
          </a:xfrm>
        </p:spPr>
        <p:txBody>
          <a:bodyPr>
            <a:normAutofit/>
          </a:bodyPr>
          <a:lstStyle/>
          <a:p>
            <a:r>
              <a:rPr lang="zh-TW" altLang="en-US" sz="3200" b="1" u="sng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（一）寫作生涯由小說</a:t>
            </a:r>
            <a:r>
              <a:rPr lang="zh-TW" altLang="en-US" sz="3200" b="1" u="sng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啟蒙</a:t>
            </a:r>
            <a:endParaRPr lang="en-US" altLang="zh-TW" sz="3200" b="1" u="sng" dirty="0" smtClean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zh-TW" altLang="en-US" sz="3200" b="1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民國十七年，洛夫出生於人文薈萃湖南衡陽，是農家子弟，家裡有一個浪跡四方的叔叔，每次從外地回來，總會丟下一大堆書，所以，小時候的洛夫也就不愁沒有書看。小學時，洛夫開始囫圇看起西遊記、封神榜、水滸傳、三國演義等古典小說，閱讀興趣漸漸培養起來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3200" b="1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8705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初三時他開始接觸新文學的作品，此外，也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廣泛的瀏覽舊俄的小說，屠格涅夫、杜斯妥也夫斯基、托爾斯泰等人，成為他當時的偶像。為此，他替自己改了一個富有俄國風味的名字「洛夫」。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3975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高中時期，洛夫開始從事創作，文章偶爾出現在報紙副刊。民國三十八年，他隨著軍隊渡海來台時，行囊裡帶了一本剪貼簿，裡面有三十幾首自己的詩作，只可惜後來戰亂流離，年少時的記錄就不知散失何處了。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2585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0"/>
            <a:ext cx="8229600" cy="6858000"/>
          </a:xfrm>
        </p:spPr>
        <p:txBody>
          <a:bodyPr>
            <a:normAutofit/>
          </a:bodyPr>
          <a:lstStyle/>
          <a:p>
            <a:endParaRPr lang="en-US" altLang="zh-TW" sz="3200" b="1" u="sng" dirty="0" smtClean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200" b="1" u="sng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（</a:t>
            </a:r>
            <a:r>
              <a:rPr lang="zh-TW" altLang="zh-TW" sz="3200" b="1" u="sng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二）創辦《創世紀》，寫作</a:t>
            </a:r>
            <a:r>
              <a:rPr lang="zh-TW" altLang="zh-TW" sz="3200" b="1" u="sng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紮根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來台之後，洛夫成為一位青年軍官。民國四十三年，他在高雄左營認識了</a:t>
            </a:r>
            <a:r>
              <a:rPr lang="zh-TW" altLang="zh-TW" sz="3200" b="1" u="sng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張默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，兩個興趣相投的年輕人，立刻籌劃創辦了《創世紀》詩刊，隔年，</a:t>
            </a:r>
            <a:r>
              <a:rPr lang="zh-CN" altLang="zh-TW" sz="3200" b="1" u="sng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瘂</a:t>
            </a:r>
            <a:r>
              <a:rPr lang="zh-TW" altLang="zh-TW" sz="3200" b="1" u="sng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弦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也加入成為詩社的一員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200" b="1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57827"/>
            <a:ext cx="3960254" cy="297204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95385"/>
            <a:ext cx="2448272" cy="366261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605" y="4115725"/>
            <a:ext cx="3384376" cy="225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332656"/>
            <a:ext cx="8964488" cy="6336704"/>
          </a:xfrm>
        </p:spPr>
        <p:txBody>
          <a:bodyPr>
            <a:normAutofit/>
          </a:bodyPr>
          <a:lstStyle/>
          <a:p>
            <a:endParaRPr lang="en-US" altLang="zh-TW" sz="3200" b="1" dirty="0" smtClean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2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張</a:t>
            </a:r>
            <a:r>
              <a:rPr lang="zh-TW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默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回想當年：</a:t>
            </a:r>
            <a:r>
              <a:rPr lang="zh-TW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有一天傍晚我在高雄大業書店翻閱一本散文集《三色堇》眼眸一閃，從書中某些篇章突然跳出</a:t>
            </a:r>
            <a:r>
              <a:rPr lang="zh-TW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創世紀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三個字。</a:t>
            </a:r>
            <a:r>
              <a:rPr lang="zh-TW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當時對這三個字特別喜愛，於是興起了辦詩刊的念頭</a:t>
            </a:r>
            <a:r>
              <a:rPr lang="zh-TW" altLang="zh-TW" sz="32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200" b="1" dirty="0" smtClean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第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二天我到海軍印刷所去估計，三十二開本，三十二頁，一千冊，大約印刷費是四百元，是我當時月薪的三倍。於是我找了好幾位同事打了個會，就這樣決定把這個詩刊辦起來。</a:t>
            </a:r>
            <a:r>
              <a:rPr lang="zh-TW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我立即寫信給大貝湖（即澄清湖）的洛夫，他也同意用創世紀為刊名，並建議同年十月創刊。</a:t>
            </a:r>
            <a:r>
              <a:rPr lang="zh-TW" altLang="zh-TW" sz="32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」</a:t>
            </a:r>
            <a:endParaRPr lang="en-US" altLang="zh-TW" sz="3200" b="1" dirty="0" smtClean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zh-TW" altLang="en-US" sz="2800" b="1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7547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就這樣，幾個熱情的年輕人，催生了一個日後影響臺灣詩壇甚鉅的詩刊與詩社。隨後，他們認識更多的詩友，大夥常聚在一起比賽寫詩，並為了籌措出刊經費而頻頻出入當鋪。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7577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200" b="1" u="sng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（三）死亡陰影，形塑詩人</a:t>
            </a:r>
            <a:r>
              <a:rPr lang="zh-TW" altLang="en-US" sz="3200" b="1" u="sng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風格</a:t>
            </a:r>
            <a:endParaRPr lang="en-US" altLang="zh-TW" sz="3200" b="1" u="sng" dirty="0" smtClean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32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隨著年紀與歷練的增長，詩人的心靈愈發成熟，在軍旅生涯裡，常感戰爭與死亡之陰影，洛夫開始省視人類的命運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1567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4120"/>
          </a:xfrm>
        </p:spPr>
        <p:txBody>
          <a:bodyPr/>
          <a:lstStyle/>
          <a:p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民國四十八年，他奉派至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金門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。某日，他在石室又聽到砲聲四起，他在砲聲隆降中，疾筆寫出</a:t>
            </a:r>
            <a:r>
              <a:rPr lang="en-US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〈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石室之死亡</a:t>
            </a:r>
            <a:r>
              <a:rPr lang="en-US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〉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的開頭：「</a:t>
            </a:r>
            <a:r>
              <a:rPr lang="zh-TW" altLang="en-US" sz="3200" b="1" u="sng" dirty="0">
                <a:solidFill>
                  <a:schemeClr val="accent4">
                    <a:lumMod val="40000"/>
                    <a:lumOff val="60000"/>
                  </a:schemeClr>
                </a:solidFill>
                <a:latin typeface="標楷體" pitchFamily="65" charset="-120"/>
                <a:ea typeface="標楷體" pitchFamily="65" charset="-120"/>
              </a:rPr>
              <a:t>只偶然昂首向鄰居的甬道</a:t>
            </a:r>
            <a:r>
              <a:rPr lang="zh-TW" altLang="en-US" sz="32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標楷體" pitchFamily="65" charset="-120"/>
                <a:ea typeface="標楷體" pitchFamily="65" charset="-120"/>
              </a:rPr>
              <a:t>，我</a:t>
            </a:r>
            <a:r>
              <a:rPr lang="zh-TW" altLang="en-US" sz="3200" b="1" u="sng" dirty="0">
                <a:solidFill>
                  <a:schemeClr val="accent4">
                    <a:lumMod val="40000"/>
                    <a:lumOff val="60000"/>
                  </a:schemeClr>
                </a:solidFill>
                <a:latin typeface="標楷體" pitchFamily="65" charset="-120"/>
                <a:ea typeface="標楷體" pitchFamily="65" charset="-120"/>
              </a:rPr>
              <a:t>便怔住</a:t>
            </a:r>
            <a:r>
              <a:rPr lang="en-US" altLang="zh-TW" sz="3200" b="1" u="sng" dirty="0">
                <a:solidFill>
                  <a:schemeClr val="accent4">
                    <a:lumMod val="40000"/>
                    <a:lumOff val="60000"/>
                  </a:schemeClr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3200" b="1" u="sng" dirty="0">
                <a:solidFill>
                  <a:schemeClr val="accent4">
                    <a:lumMod val="40000"/>
                    <a:lumOff val="60000"/>
                  </a:schemeClr>
                </a:solidFill>
                <a:latin typeface="標楷體" pitchFamily="65" charset="-120"/>
                <a:ea typeface="標楷體" pitchFamily="65" charset="-120"/>
              </a:rPr>
              <a:t>在清晨，那人以裸體去背叛死</a:t>
            </a:r>
            <a:r>
              <a:rPr lang="en-US" altLang="zh-TW" sz="3200" b="1" u="sng" dirty="0">
                <a:solidFill>
                  <a:schemeClr val="accent4">
                    <a:lumMod val="40000"/>
                    <a:lumOff val="60000"/>
                  </a:schemeClr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3200" b="1" u="sng" dirty="0">
                <a:solidFill>
                  <a:schemeClr val="accent4">
                    <a:lumMod val="40000"/>
                    <a:lumOff val="60000"/>
                  </a:schemeClr>
                </a:solidFill>
                <a:latin typeface="標楷體" pitchFamily="65" charset="-120"/>
                <a:ea typeface="標楷體" pitchFamily="65" charset="-120"/>
              </a:rPr>
              <a:t>任一條黑色支流咆哮橫過他的脈管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」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2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此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詩後來成為洛夫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的</a:t>
            </a:r>
            <a:endParaRPr lang="en-US" altLang="zh-TW" sz="3200" b="1" dirty="0" smtClean="0">
              <a:latin typeface="標楷體" pitchFamily="65" charset="-120"/>
              <a:ea typeface="標楷體" pitchFamily="65" charset="-120"/>
            </a:endParaRPr>
          </a:p>
          <a:p>
            <a:pPr marL="64008" indent="0">
              <a:buNone/>
            </a:pP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成名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作品，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詩中</a:t>
            </a:r>
            <a:r>
              <a:rPr lang="zh-TW" altLang="en-US" sz="32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透露出</a:t>
            </a:r>
            <a:endParaRPr lang="en-US" altLang="zh-TW" sz="3200" b="1" dirty="0" smtClean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pPr marL="64008" indent="0">
              <a:buNone/>
            </a:pPr>
            <a:r>
              <a:rPr lang="zh-TW" altLang="en-US" sz="32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死亡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的陰影與存在</a:t>
            </a:r>
            <a:r>
              <a:rPr lang="zh-TW" altLang="en-US" sz="32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之無奈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157609"/>
            <a:ext cx="2736304" cy="370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/>
          <a:lstStyle/>
          <a:p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民國五十四年，洛夫奉派赴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越南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擔任軍事援越顧問團顧問，當時西貢的情勢危急，每天都生活在死亡的邊緣。這段期間，他雖無暇為詩，身處戰地的諸多經歷後來造就了一組「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西貢詩鈔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」，也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形成詩人逼視生命底層，並以強勁的語言扣問生命的詩風。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5807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30064"/>
          </a:xfrm>
        </p:spPr>
        <p:txBody>
          <a:bodyPr>
            <a:normAutofit/>
          </a:bodyPr>
          <a:lstStyle/>
          <a:p>
            <a:r>
              <a:rPr lang="zh-TW" altLang="en-US" sz="3200" b="1" u="sng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（四）沉潛之後，詩路更</a:t>
            </a:r>
            <a:r>
              <a:rPr lang="zh-TW" altLang="en-US" sz="3200" b="1" u="sng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廣</a:t>
            </a:r>
            <a:endParaRPr lang="en-US" altLang="zh-TW" sz="3200" b="1" u="sng" dirty="0" smtClean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zh-TW" altLang="en-US" sz="3200" b="1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民國六十二年退役之後，洛夫的生活逐漸安定下來，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詩作語言也漸由艱澀轉向平易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，然而詩人自己以為，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詩的風格雖然在變，詩後的真我始終如一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。好像一條急湍的河流歸入大海後，變得平靜也更有深度。</a:t>
            </a:r>
            <a:endParaRPr lang="zh-TW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8355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洛夫仍然創作力旺盛，風格多變的詩集一本本產出，詩作慢慢理出一個更清晰的走向。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他說自己的詩作好比是一盞高懸的燈，亮度也許不是很強，但是關照的幅度卻很廣。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6991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很多人不懂他詩中的意象，因此批評他不夠寫實。洛夫面對這些抨擊，篤定的說，「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詩應該考慮到人生的基本問題和精神內涵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3200" b="1" dirty="0">
                <a:latin typeface="標楷體" pitchFamily="65" charset="-120"/>
                <a:ea typeface="標楷體" pitchFamily="65" charset="-120"/>
              </a:rPr>
              <a:t>……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問題在於你是否能夠抓住社會的精神，將素材逐一轉化，縱然寫出來的作品不易討好大眾，也沒關係。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」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13773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時至今日，洛夫的作品深受華語詩壇的推崇，除了給予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「詩魔」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的封號，更有眾多的評論家研究其作品，並一致認為洛夫是台灣詩壇最重要最具代表性的詩人之一。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詩集</a:t>
            </a:r>
            <a:r>
              <a:rPr lang="en-US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《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魔歌</a:t>
            </a:r>
            <a:r>
              <a:rPr lang="en-US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》</a:t>
            </a:r>
            <a:r>
              <a:rPr lang="zh-TW" altLang="en-US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更獲選為「臺灣文學經典」之一。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9807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n w="6350">
                  <a:noFill/>
                </a:ln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相關評論</a:t>
            </a:r>
            <a:endParaRPr lang="zh-TW" altLang="en-US" b="1" dirty="0">
              <a:ln w="6350">
                <a:noFill/>
              </a:ln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吳三連獎對洛夫的評語：「</a:t>
            </a:r>
            <a:r>
              <a:rPr lang="zh-TW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自魔歌以後，風格漸漸轉變，由繁複趨於簡潔，由激動趨於靜觀，師承古典而落實生活，成熟之藝術已臻虛實相生，動靜皆宜之境地。他的詩直探萬物之本質，窮究生命之意義，且對中國文字錘鍊有功。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」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5047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國家文藝獎對洛夫的評語：「</a:t>
            </a:r>
            <a:r>
              <a:rPr lang="zh-TW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語淡韻深，自然渾成，真能表現唐代絕句，晶瑩剔透之美。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」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1480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u="sng" dirty="0" smtClean="0">
                <a:ln w="6350">
                  <a:noFill/>
                </a:ln>
                <a:solidFill>
                  <a:srgbClr val="00B050"/>
                </a:solidFill>
              </a:rPr>
              <a:t>課本</a:t>
            </a:r>
            <a:r>
              <a:rPr lang="en-US" altLang="zh-TW" u="sng" dirty="0" smtClean="0">
                <a:ln w="6350">
                  <a:noFill/>
                </a:ln>
                <a:solidFill>
                  <a:srgbClr val="00B050"/>
                </a:solidFill>
              </a:rPr>
              <a:t>:</a:t>
            </a:r>
            <a:r>
              <a:rPr lang="zh-TW" altLang="en-US" u="sng" dirty="0" smtClean="0">
                <a:ln w="6350">
                  <a:noFill/>
                </a:ln>
                <a:solidFill>
                  <a:srgbClr val="00B050"/>
                </a:solidFill>
              </a:rPr>
              <a:t>題解</a:t>
            </a:r>
            <a:endParaRPr lang="zh-TW" altLang="en-US" u="sng" dirty="0">
              <a:ln w="6350">
                <a:noFill/>
              </a:ln>
              <a:solidFill>
                <a:srgbClr val="00B05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本詩選自</a:t>
            </a:r>
            <a:r>
              <a:rPr lang="zh-TW" altLang="zh-TW" sz="3200" b="1" u="wavy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因為風的緣故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>(</a:t>
            </a:r>
          </a:p>
          <a:p>
            <a:pPr marL="64008" indent="0">
              <a:buNone/>
            </a:pP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               </a:t>
            </a:r>
            <a:r>
              <a:rPr lang="en-US" altLang="zh-TW" sz="3200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補充</a:t>
            </a:r>
            <a:r>
              <a:rPr lang="en-US" altLang="zh-TW" sz="3200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endParaRPr lang="zh-TW" altLang="en-US" sz="3200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Picture 2" descr="http://www.chiuko.com.tw/Data/Book/S0002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283" y="980728"/>
            <a:ext cx="348615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11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18096"/>
          </a:xfrm>
        </p:spPr>
        <p:txBody>
          <a:bodyPr>
            <a:normAutofit fontScale="92500"/>
          </a:bodyPr>
          <a:lstStyle/>
          <a:p>
            <a:r>
              <a:rPr lang="zh-TW" altLang="zh-TW" sz="3500" dirty="0">
                <a:latin typeface="標楷體" pitchFamily="65" charset="-120"/>
                <a:ea typeface="標楷體" pitchFamily="65" charset="-120"/>
              </a:rPr>
              <a:t>書中同名詩因為風的緣故寫作背景頗有趣，洛夫自述這首詩寫作的緣由：「這首詩寫於民國七十年，</a:t>
            </a:r>
            <a:r>
              <a:rPr lang="zh-TW" altLang="zh-TW" sz="35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是寫給我太太的</a:t>
            </a:r>
            <a:r>
              <a:rPr lang="zh-TW" altLang="zh-TW" sz="3500" dirty="0">
                <a:latin typeface="標楷體" pitchFamily="65" charset="-120"/>
                <a:ea typeface="標楷體" pitchFamily="65" charset="-120"/>
              </a:rPr>
              <a:t>。這一年在我生日的前兩天，太太向我提出要求，並撂下了狠話說：『你再不給我一首詩，我就不給你過生日。』過不過生日倒無所謂，但妻債不能欠。於是這晚上便開始在書房苦思；這時突然停電，我便點起蠟燭，天氣熱我順手打開窗戶，不料一陣風吹來，把蠟燭吹熄，室內一片黑暗，這時靈感驟發，便寫下了這首詩</a:t>
            </a:r>
            <a:r>
              <a:rPr lang="zh-TW" altLang="zh-TW" sz="3500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」</a:t>
            </a:r>
            <a:endParaRPr lang="zh-TW" altLang="zh-TW" sz="3500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9931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辯證，辯析論證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。全詩</a:t>
            </a:r>
            <a:r>
              <a:rPr lang="zh-TW" altLang="zh-TW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以莊子所載「尾生抱柱</a:t>
            </a:r>
            <a:r>
              <a:rPr lang="zh-TW" altLang="zh-TW" sz="32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」</a:t>
            </a:r>
            <a:r>
              <a:rPr lang="en-US" altLang="zh-TW" sz="3200" b="1" u="sng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b="1" u="sng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補充</a:t>
            </a:r>
            <a:r>
              <a:rPr lang="en-US" altLang="zh-TW" sz="3200" b="1" u="sng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32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的</a:t>
            </a:r>
            <a:r>
              <a:rPr lang="zh-TW" altLang="zh-TW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故事為基礎，用辯證方式，鋪展出兩種不同的愛情觀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，因此副標題為</a:t>
            </a:r>
            <a:r>
              <a:rPr lang="zh-TW" altLang="zh-TW" sz="3200" b="1" u="wavy" dirty="0">
                <a:latin typeface="標楷體" pitchFamily="65" charset="-120"/>
                <a:ea typeface="標楷體" pitchFamily="65" charset="-120"/>
              </a:rPr>
              <a:t>一題二式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32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90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u="sng" dirty="0" smtClean="0">
                <a:ln w="6350">
                  <a:noFill/>
                </a:ln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原文</a:t>
            </a:r>
            <a:endParaRPr lang="zh-TW" altLang="en-US" u="sng" dirty="0">
              <a:ln w="6350">
                <a:noFill/>
              </a:ln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2032"/>
          </a:xfrm>
        </p:spPr>
        <p:txBody>
          <a:bodyPr>
            <a:normAutofit/>
          </a:bodyPr>
          <a:lstStyle/>
          <a:p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世之所謂賢士，莫若</a:t>
            </a:r>
            <a:r>
              <a:rPr lang="zh-TW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伯夷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zh-TW" sz="32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叔齊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。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伯夷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、叔齊辭孤竹之君而餓死於首陽之山，骨肉不葬。</a:t>
            </a:r>
            <a:r>
              <a:rPr lang="zh-TW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鮑</a:t>
            </a:r>
            <a:r>
              <a:rPr lang="zh-TW" altLang="zh-TW" sz="32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焦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飾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行非世，抱木而死。</a:t>
            </a:r>
            <a:r>
              <a:rPr lang="zh-TW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申徒</a:t>
            </a:r>
            <a:r>
              <a:rPr lang="zh-TW" altLang="zh-TW" sz="32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狄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諫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而不聽，負石自投於河，為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魚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鼈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所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食。</a:t>
            </a:r>
            <a:r>
              <a:rPr lang="zh-TW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介子</a:t>
            </a:r>
            <a:r>
              <a:rPr lang="zh-TW" altLang="zh-TW" sz="32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推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至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忠也，自割其股以食文公，文公後背之，子推怒而去，抱木而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燔</a:t>
            </a: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ㄈㄢˊ</a:t>
            </a: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死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。</a:t>
            </a:r>
            <a:r>
              <a:rPr lang="zh-TW" altLang="zh-TW" sz="3200" b="1" u="sng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尾生</a:t>
            </a:r>
            <a:r>
              <a:rPr lang="zh-TW" altLang="zh-TW" sz="3200" b="1" u="sng" dirty="0">
                <a:solidFill>
                  <a:schemeClr val="accent4">
                    <a:lumMod val="40000"/>
                    <a:lumOff val="60000"/>
                  </a:schemeClr>
                </a:solidFill>
                <a:latin typeface="標楷體" pitchFamily="65" charset="-120"/>
                <a:ea typeface="標楷體" pitchFamily="65" charset="-120"/>
              </a:rPr>
              <a:t>與女子期於梁下，女子不來，水至不去，抱梁柱而死。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此六子者，无異於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磔</a:t>
            </a: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ㄓㄜˊ</a:t>
            </a: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犬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流豕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操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瓢而乞者，皆離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名輕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死，不念本養壽命者也。</a:t>
            </a:r>
          </a:p>
          <a:p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45696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洛夫平日最喜歡讀莊子，有一天信手翻到</a:t>
            </a:r>
            <a:r>
              <a:rPr lang="zh-TW" altLang="zh-TW" sz="3200" b="1" u="sng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雜</a:t>
            </a:r>
            <a:r>
              <a:rPr lang="zh-TW" altLang="zh-TW" sz="3200" b="1" u="sng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篇盜</a:t>
            </a:r>
            <a:r>
              <a:rPr lang="zh-TW" altLang="zh-TW" sz="3200" b="1" u="sng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跖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，讀到「</a:t>
            </a:r>
            <a:r>
              <a:rPr lang="zh-TW" altLang="zh-TW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標楷體" pitchFamily="65" charset="-120"/>
                <a:ea typeface="標楷體" pitchFamily="65" charset="-120"/>
              </a:rPr>
              <a:t>尾生與女子期於梁下，女子不來，水至不去，抱梁柱而死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」之句時，心情大為激動，因而</a:t>
            </a:r>
            <a:r>
              <a:rPr lang="zh-TW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觸發寫作靈感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endParaRPr lang="zh-TW" altLang="en-US" sz="32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114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50144"/>
          </a:xfrm>
        </p:spPr>
        <p:txBody>
          <a:bodyPr>
            <a:noAutofit/>
          </a:bodyPr>
          <a:lstStyle/>
          <a:p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洛夫自述當時的激動可說是非理性的，只是</a:t>
            </a:r>
            <a:r>
              <a:rPr lang="zh-TW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直覺到這種「春蠶到死絲方盡，蠟炬成灰淚始乾」的殉情精神之偉大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2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他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也知道，其實這個故事並非愛情寓言，也不是討論殉情問題，而是舉伯夷、叔齊、鮑焦、申徒狄、介子推、尾生等六位賢士作為例子，來批判世人為虛名浮利而任意輕生之不當，所以莊子說：「此六者，无異於磔犬流豕操瓢而乞者，皆離名輕死，不念本養壽命者也。」又說：「尾生溺死，信之患也。」因此，</a:t>
            </a:r>
            <a:r>
              <a:rPr lang="zh-TW" altLang="zh-TW" sz="3200" b="1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這首詩與莊子的思想完全無關</a:t>
            </a:r>
            <a:r>
              <a:rPr lang="zh-TW" altLang="zh-TW" sz="3200" b="1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3200" b="1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1833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相傳尾生與女子約定在橋梁相會，久候女子不到，水漲，乃抱橋柱而死。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作者增添情節，描摹人物心境，</a:t>
            </a:r>
            <a:r>
              <a:rPr lang="zh-TW" altLang="zh-TW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式一書寫尾生因守信而溺斃，式二則寫尾生棄橋而去，保全生命。</a:t>
            </a:r>
            <a:endParaRPr lang="zh-TW" altLang="en-US" sz="3200" b="1" u="sng" dirty="0">
              <a:solidFill>
                <a:schemeClr val="accent2">
                  <a:lumMod val="60000"/>
                  <a:lumOff val="4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985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兩種角度的詮釋，既豐富了故事的內涵，也給予讀者一個思考，當我們面對人生的各種處境時，該如何選擇？</a:t>
            </a:r>
            <a:r>
              <a:rPr lang="zh-TW" altLang="zh-TW" sz="32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一念之間所下的抉擇將會產生截然不同的結果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，因此應審慎以對。</a:t>
            </a:r>
          </a:p>
          <a:p>
            <a:endParaRPr lang="en-US" altLang="zh-TW" dirty="0"/>
          </a:p>
          <a:p>
            <a:endParaRPr lang="zh-TW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2970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30064"/>
          </a:xfrm>
        </p:spPr>
        <p:txBody>
          <a:bodyPr>
            <a:normAutofit/>
          </a:bodyPr>
          <a:lstStyle/>
          <a:p>
            <a:r>
              <a:rPr lang="zh-TW" altLang="zh-TW" sz="32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就作者的立場而言，洛夫在這首詩中既沒有讚許什麼，也沒有批判什麼，只是提供了兩種可能的情景，由讀者自己去選擇</a:t>
            </a:r>
            <a:r>
              <a:rPr lang="zh-TW" altLang="zh-TW" sz="3200" dirty="0" smtClean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200" dirty="0" smtClean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這</a:t>
            </a:r>
            <a:r>
              <a:rPr lang="zh-TW" altLang="zh-TW" sz="3200" dirty="0">
                <a:latin typeface="標楷體" pitchFamily="65" charset="-120"/>
                <a:ea typeface="標楷體" pitchFamily="65" charset="-120"/>
              </a:rPr>
              <a:t>首詩發表後，反應空前熱烈，洛夫接到不少讀者的來信和朋友的電話，一個有趣的統計是：女性讀者都喜歡第一式，男性讀者則都喜歡第二式，但其中一位女性讀者說：「我願天下的男人都像尾生一樣對待我，第一式很美、很迷人，不過如果我是男人，我也會選擇第二式。」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9011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神韻">
  <a:themeElements>
    <a:clrScheme name="神韻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神韻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神韻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118</TotalTime>
  <Words>2107</Words>
  <Application>Microsoft Office PowerPoint</Application>
  <PresentationFormat>如螢幕大小 (4:3)</PresentationFormat>
  <Paragraphs>56</Paragraphs>
  <Slides>28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28</vt:i4>
      </vt:variant>
    </vt:vector>
  </HeadingPairs>
  <TitlesOfParts>
    <vt:vector size="29" baseType="lpstr">
      <vt:lpstr>神韻</vt:lpstr>
      <vt:lpstr>                                </vt:lpstr>
      <vt:lpstr>課本:作者</vt:lpstr>
      <vt:lpstr>PowerPoint 簡報</vt:lpstr>
      <vt:lpstr>PowerPoint 簡報</vt:lpstr>
      <vt:lpstr>補充:創作因緣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相關評論</vt:lpstr>
      <vt:lpstr>PowerPoint 簡報</vt:lpstr>
      <vt:lpstr>課本:題解</vt:lpstr>
      <vt:lpstr>PowerPoint 簡報</vt:lpstr>
      <vt:lpstr>PowerPoint 簡報</vt:lpstr>
      <vt:lpstr>原文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</dc:title>
  <dc:creator>ASUS</dc:creator>
  <cp:lastModifiedBy>ASUS</cp:lastModifiedBy>
  <cp:revision>17</cp:revision>
  <dcterms:created xsi:type="dcterms:W3CDTF">2013-03-03T06:26:47Z</dcterms:created>
  <dcterms:modified xsi:type="dcterms:W3CDTF">2013-03-03T08:25:22Z</dcterms:modified>
</cp:coreProperties>
</file>