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8" r:id="rId9"/>
    <p:sldId id="269" r:id="rId10"/>
    <p:sldId id="265" r:id="rId11"/>
    <p:sldId id="271" r:id="rId12"/>
    <p:sldId id="284" r:id="rId13"/>
    <p:sldId id="275" r:id="rId14"/>
    <p:sldId id="276" r:id="rId15"/>
    <p:sldId id="279" r:id="rId16"/>
    <p:sldId id="273" r:id="rId17"/>
    <p:sldId id="277" r:id="rId18"/>
    <p:sldId id="274" r:id="rId19"/>
    <p:sldId id="280" r:id="rId20"/>
    <p:sldId id="281" r:id="rId21"/>
    <p:sldId id="283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bw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55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14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994B799-8BAC-414D-9980-0025D3FCF1E6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F837501-B49E-44F3-948A-24121960D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45F77A4-8FC2-437F-8B8E-3A5C2E09ADD5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FB388F3-0C56-432C-8E75-F22ED2F5B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itleSlide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103188" y="1997075"/>
            <a:ext cx="9264650" cy="3670300"/>
            <a:chOff x="103644" y="1997845"/>
            <a:chExt cx="9264100" cy="3669157"/>
          </a:xfrm>
        </p:grpSpPr>
        <p:sp>
          <p:nvSpPr>
            <p:cNvPr id="6" name="Freeform 20"/>
            <p:cNvSpPr/>
            <p:nvPr/>
          </p:nvSpPr>
          <p:spPr>
            <a:xfrm rot="15669120">
              <a:off x="3703347" y="-841681"/>
              <a:ext cx="2064694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7" name="Freeform 22"/>
            <p:cNvSpPr/>
            <p:nvPr/>
          </p:nvSpPr>
          <p:spPr>
            <a:xfrm rot="15660000">
              <a:off x="5179505" y="1578770"/>
              <a:ext cx="1041076" cy="7135388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8" name="Freeform 25"/>
            <p:cNvSpPr/>
            <p:nvPr/>
          </p:nvSpPr>
          <p:spPr>
            <a:xfrm rot="15660000">
              <a:off x="6127967" y="-69104"/>
              <a:ext cx="931572" cy="5297173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9" name="Freeform 23"/>
            <p:cNvSpPr/>
            <p:nvPr/>
          </p:nvSpPr>
          <p:spPr>
            <a:xfrm rot="15660000">
              <a:off x="5623969" y="-611195"/>
              <a:ext cx="963313" cy="6321050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0" name="Freeform 27"/>
            <p:cNvSpPr/>
            <p:nvPr/>
          </p:nvSpPr>
          <p:spPr>
            <a:xfrm rot="15660000">
              <a:off x="6394602" y="-278564"/>
              <a:ext cx="552278" cy="5105097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1" name="Freeform 44"/>
            <p:cNvSpPr/>
            <p:nvPr/>
          </p:nvSpPr>
          <p:spPr>
            <a:xfrm rot="15660000">
              <a:off x="7468480" y="1179374"/>
              <a:ext cx="536408" cy="2935113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</p:grpSp>
      <p:sp>
        <p:nvSpPr>
          <p:cNvPr id="12" name="Freeform 24"/>
          <p:cNvSpPr/>
          <p:nvPr/>
        </p:nvSpPr>
        <p:spPr>
          <a:xfrm rot="15660000">
            <a:off x="5750719" y="-642144"/>
            <a:ext cx="985838" cy="604837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787400" y="-969963"/>
            <a:ext cx="5637213" cy="2701926"/>
            <a:chOff x="787878" y="-970104"/>
            <a:chExt cx="5636587" cy="2701922"/>
          </a:xfrm>
        </p:grpSpPr>
        <p:sp>
          <p:nvSpPr>
            <p:cNvPr id="14" name="Oval 36"/>
            <p:cNvSpPr/>
            <p:nvPr/>
          </p:nvSpPr>
          <p:spPr>
            <a:xfrm>
              <a:off x="2383139" y="1122219"/>
              <a:ext cx="609532" cy="609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5" name="Oval 41"/>
            <p:cNvSpPr/>
            <p:nvPr userDrawn="1"/>
          </p:nvSpPr>
          <p:spPr>
            <a:xfrm>
              <a:off x="2856161" y="76057"/>
              <a:ext cx="1023823" cy="838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6" name="Oval 40"/>
            <p:cNvSpPr/>
            <p:nvPr/>
          </p:nvSpPr>
          <p:spPr>
            <a:xfrm>
              <a:off x="1948212" y="45895"/>
              <a:ext cx="1023823" cy="8683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7" name="Pie 33"/>
            <p:cNvSpPr/>
            <p:nvPr/>
          </p:nvSpPr>
          <p:spPr>
            <a:xfrm>
              <a:off x="1219630" y="-765316"/>
              <a:ext cx="3504811" cy="1520823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8" name="Oval 35"/>
            <p:cNvSpPr/>
            <p:nvPr/>
          </p:nvSpPr>
          <p:spPr>
            <a:xfrm>
              <a:off x="2345043" y="141145"/>
              <a:ext cx="1023823" cy="9524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9" name="Arc 37"/>
            <p:cNvSpPr/>
            <p:nvPr/>
          </p:nvSpPr>
          <p:spPr>
            <a:xfrm rot="12469977">
              <a:off x="1178360" y="-177942"/>
              <a:ext cx="1133349" cy="831849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0" name="Pie 45"/>
            <p:cNvSpPr/>
            <p:nvPr/>
          </p:nvSpPr>
          <p:spPr>
            <a:xfrm rot="60000">
              <a:off x="787878" y="-198580"/>
              <a:ext cx="380958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1" name="Arc 46"/>
            <p:cNvSpPr/>
            <p:nvPr/>
          </p:nvSpPr>
          <p:spPr>
            <a:xfrm rot="6387309">
              <a:off x="4862458" y="-839837"/>
              <a:ext cx="1452561" cy="1671452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2" name="Oval 47"/>
            <p:cNvSpPr/>
            <p:nvPr/>
          </p:nvSpPr>
          <p:spPr>
            <a:xfrm>
              <a:off x="5362545" y="461820"/>
              <a:ext cx="757154" cy="6429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3" name="Oval 48"/>
            <p:cNvSpPr/>
            <p:nvPr/>
          </p:nvSpPr>
          <p:spPr>
            <a:xfrm>
              <a:off x="4800632" y="152257"/>
              <a:ext cx="757154" cy="6445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4" name="Arc 39"/>
            <p:cNvSpPr/>
            <p:nvPr/>
          </p:nvSpPr>
          <p:spPr>
            <a:xfrm rot="6387309">
              <a:off x="3395747" y="-1039842"/>
              <a:ext cx="1906585" cy="2046060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5" name="Oval 49"/>
            <p:cNvSpPr/>
            <p:nvPr/>
          </p:nvSpPr>
          <p:spPr>
            <a:xfrm>
              <a:off x="6114936" y="590407"/>
              <a:ext cx="152383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6" name="Oval 50"/>
            <p:cNvSpPr/>
            <p:nvPr/>
          </p:nvSpPr>
          <p:spPr>
            <a:xfrm>
              <a:off x="6191128" y="485632"/>
              <a:ext cx="104763" cy="104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</p:grpSp>
      <p:sp>
        <p:nvSpPr>
          <p:cNvPr id="27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/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B8C94-4919-4B4E-9490-B642894FA6D7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5706-ED16-4248-80A7-6BE8C0641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3"/>
          <p:cNvSpPr/>
          <p:nvPr/>
        </p:nvSpPr>
        <p:spPr>
          <a:xfrm rot="15660000">
            <a:off x="5180013" y="1836738"/>
            <a:ext cx="1039812" cy="7135812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pic>
        <p:nvPicPr>
          <p:cNvPr id="6" name="Picture 7" descr="TitleSlide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787400" y="-969963"/>
            <a:ext cx="5637213" cy="2701926"/>
            <a:chOff x="787878" y="-970104"/>
            <a:chExt cx="5636587" cy="2701922"/>
          </a:xfrm>
        </p:grpSpPr>
        <p:sp>
          <p:nvSpPr>
            <p:cNvPr id="8" name="Oval 30"/>
            <p:cNvSpPr/>
            <p:nvPr/>
          </p:nvSpPr>
          <p:spPr>
            <a:xfrm>
              <a:off x="2383139" y="1122219"/>
              <a:ext cx="609532" cy="609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9" name="Oval 31"/>
            <p:cNvSpPr/>
            <p:nvPr/>
          </p:nvSpPr>
          <p:spPr>
            <a:xfrm>
              <a:off x="2856161" y="76057"/>
              <a:ext cx="1023823" cy="838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0" name="Oval 32"/>
            <p:cNvSpPr/>
            <p:nvPr/>
          </p:nvSpPr>
          <p:spPr>
            <a:xfrm>
              <a:off x="1948212" y="45895"/>
              <a:ext cx="1023823" cy="8683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1" name="Pie 34"/>
            <p:cNvSpPr/>
            <p:nvPr/>
          </p:nvSpPr>
          <p:spPr>
            <a:xfrm>
              <a:off x="1219630" y="-765316"/>
              <a:ext cx="3504811" cy="1520823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2" name="Oval 38"/>
            <p:cNvSpPr/>
            <p:nvPr/>
          </p:nvSpPr>
          <p:spPr>
            <a:xfrm>
              <a:off x="2345043" y="141145"/>
              <a:ext cx="1023823" cy="9524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3" name="Arc 42"/>
            <p:cNvSpPr/>
            <p:nvPr/>
          </p:nvSpPr>
          <p:spPr>
            <a:xfrm rot="12469977">
              <a:off x="1178360" y="-177942"/>
              <a:ext cx="1133349" cy="831849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4" name="Pie 43"/>
            <p:cNvSpPr/>
            <p:nvPr/>
          </p:nvSpPr>
          <p:spPr>
            <a:xfrm rot="60000">
              <a:off x="787878" y="-198580"/>
              <a:ext cx="380958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5" name="Arc 44"/>
            <p:cNvSpPr/>
            <p:nvPr/>
          </p:nvSpPr>
          <p:spPr>
            <a:xfrm rot="6387309">
              <a:off x="4862458" y="-839837"/>
              <a:ext cx="1452561" cy="1671452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6" name="Oval 52"/>
            <p:cNvSpPr/>
            <p:nvPr/>
          </p:nvSpPr>
          <p:spPr>
            <a:xfrm>
              <a:off x="5362545" y="461820"/>
              <a:ext cx="757154" cy="6429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7" name="Oval 53"/>
            <p:cNvSpPr/>
            <p:nvPr/>
          </p:nvSpPr>
          <p:spPr>
            <a:xfrm>
              <a:off x="4800632" y="152257"/>
              <a:ext cx="757154" cy="6445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8" name="Arc 54"/>
            <p:cNvSpPr/>
            <p:nvPr/>
          </p:nvSpPr>
          <p:spPr>
            <a:xfrm rot="6387309">
              <a:off x="3395747" y="-1039842"/>
              <a:ext cx="1906585" cy="2046060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9" name="Oval 55"/>
            <p:cNvSpPr/>
            <p:nvPr/>
          </p:nvSpPr>
          <p:spPr>
            <a:xfrm>
              <a:off x="6114936" y="590407"/>
              <a:ext cx="152383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20" name="Oval 56"/>
            <p:cNvSpPr/>
            <p:nvPr/>
          </p:nvSpPr>
          <p:spPr>
            <a:xfrm>
              <a:off x="6191128" y="485632"/>
              <a:ext cx="104763" cy="104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</p:grpSp>
      <p:sp>
        <p:nvSpPr>
          <p:cNvPr id="21" name="Freeform 24"/>
          <p:cNvSpPr/>
          <p:nvPr/>
        </p:nvSpPr>
        <p:spPr>
          <a:xfrm rot="15660000">
            <a:off x="5752306" y="67470"/>
            <a:ext cx="968375" cy="6030912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2" name="Freeform 20"/>
          <p:cNvSpPr/>
          <p:nvPr/>
        </p:nvSpPr>
        <p:spPr>
          <a:xfrm rot="15669120">
            <a:off x="4038600" y="-17462"/>
            <a:ext cx="1789113" cy="8821737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3" name="Freeform 25"/>
          <p:cNvSpPr/>
          <p:nvPr/>
        </p:nvSpPr>
        <p:spPr>
          <a:xfrm rot="15660000">
            <a:off x="6128543" y="621507"/>
            <a:ext cx="931863" cy="5295900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4" name="Freeform 23"/>
          <p:cNvSpPr/>
          <p:nvPr/>
        </p:nvSpPr>
        <p:spPr>
          <a:xfrm rot="15660000">
            <a:off x="5624513" y="77788"/>
            <a:ext cx="962025" cy="632142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5" name="Freeform 27"/>
          <p:cNvSpPr/>
          <p:nvPr/>
        </p:nvSpPr>
        <p:spPr>
          <a:xfrm rot="15660000">
            <a:off x="6395244" y="411957"/>
            <a:ext cx="552450" cy="510381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6" name="Freeform 28"/>
          <p:cNvSpPr/>
          <p:nvPr/>
        </p:nvSpPr>
        <p:spPr>
          <a:xfrm rot="15660000">
            <a:off x="7469188" y="1865313"/>
            <a:ext cx="528637" cy="2947987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7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/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ectionHeader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2"/>
          <p:cNvSpPr/>
          <p:nvPr/>
        </p:nvSpPr>
        <p:spPr>
          <a:xfrm rot="4809906">
            <a:off x="3408362" y="1817688"/>
            <a:ext cx="1100137" cy="8104188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6" name="Freeform 36"/>
          <p:cNvSpPr/>
          <p:nvPr/>
        </p:nvSpPr>
        <p:spPr>
          <a:xfrm rot="15600000" flipH="1" flipV="1">
            <a:off x="3393281" y="-445293"/>
            <a:ext cx="2008187" cy="926465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2786063" y="-981075"/>
            <a:ext cx="4392612" cy="2733675"/>
            <a:chOff x="2786799" y="-981635"/>
            <a:chExt cx="4391155" cy="2734235"/>
          </a:xfrm>
        </p:grpSpPr>
        <p:sp>
          <p:nvSpPr>
            <p:cNvPr id="8" name="Oval 16"/>
            <p:cNvSpPr/>
            <p:nvPr/>
          </p:nvSpPr>
          <p:spPr>
            <a:xfrm>
              <a:off x="4495969" y="1142875"/>
              <a:ext cx="609398" cy="6097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grpSp>
          <p:nvGrpSpPr>
            <p:cNvPr id="9" name="Group 30"/>
            <p:cNvGrpSpPr>
              <a:grpSpLocks/>
            </p:cNvGrpSpPr>
            <p:nvPr/>
          </p:nvGrpSpPr>
          <p:grpSpPr bwMode="auto">
            <a:xfrm flipH="1">
              <a:off x="2913758" y="-725995"/>
              <a:ext cx="1671083" cy="1686270"/>
              <a:chOff x="7015488" y="-737356"/>
              <a:chExt cx="1671083" cy="1686270"/>
            </a:xfrm>
          </p:grpSpPr>
          <p:sp>
            <p:nvSpPr>
              <p:cNvPr id="17" name="Arc 23"/>
              <p:cNvSpPr/>
              <p:nvPr/>
            </p:nvSpPr>
            <p:spPr>
              <a:xfrm rot="6387309">
                <a:off x="7124600" y="-846468"/>
                <a:ext cx="1452860" cy="1671083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8" name="Oval 24"/>
              <p:cNvSpPr/>
              <p:nvPr/>
            </p:nvSpPr>
            <p:spPr>
              <a:xfrm>
                <a:off x="7624887" y="305844"/>
                <a:ext cx="756986" cy="6430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9" name="Oval 25"/>
              <p:cNvSpPr/>
              <p:nvPr/>
            </p:nvSpPr>
            <p:spPr>
              <a:xfrm>
                <a:off x="7063098" y="145475"/>
                <a:ext cx="755400" cy="6446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</p:grp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3353348" y="-981634"/>
              <a:ext cx="3824606" cy="2064172"/>
              <a:chOff x="3441716" y="-977152"/>
              <a:chExt cx="4193438" cy="2064172"/>
            </a:xfrm>
          </p:grpSpPr>
          <p:sp>
            <p:nvSpPr>
              <p:cNvPr id="13" name="Pie 19"/>
              <p:cNvSpPr/>
              <p:nvPr/>
            </p:nvSpPr>
            <p:spPr>
              <a:xfrm>
                <a:off x="3481737" y="-772324"/>
                <a:ext cx="3504392" cy="1521138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4" name="Oval 20"/>
              <p:cNvSpPr/>
              <p:nvPr/>
            </p:nvSpPr>
            <p:spPr>
              <a:xfrm>
                <a:off x="4607527" y="134325"/>
                <a:ext cx="1023129" cy="95269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5" name="Arc 21"/>
              <p:cNvSpPr/>
              <p:nvPr/>
            </p:nvSpPr>
            <p:spPr>
              <a:xfrm rot="12469977">
                <a:off x="3441716" y="-184829"/>
                <a:ext cx="1132751" cy="830433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6" name="Arc 26"/>
              <p:cNvSpPr/>
              <p:nvPr/>
            </p:nvSpPr>
            <p:spPr>
              <a:xfrm rot="6387309">
                <a:off x="5659330" y="-1047587"/>
                <a:ext cx="1905390" cy="204625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</p:grpSp>
        <p:sp>
          <p:nvSpPr>
            <p:cNvPr id="11" name="Oval 27"/>
            <p:cNvSpPr/>
            <p:nvPr/>
          </p:nvSpPr>
          <p:spPr>
            <a:xfrm>
              <a:off x="3062932" y="90148"/>
              <a:ext cx="268198" cy="2667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sp>
          <p:nvSpPr>
            <p:cNvPr id="12" name="Chord 31"/>
            <p:cNvSpPr/>
            <p:nvPr/>
          </p:nvSpPr>
          <p:spPr>
            <a:xfrm rot="17618442">
              <a:off x="2809760" y="-85246"/>
              <a:ext cx="182600" cy="228524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</p:grpSp>
      <p:sp>
        <p:nvSpPr>
          <p:cNvPr id="20" name="Round Same Side Corner Rectangle 53"/>
          <p:cNvSpPr/>
          <p:nvPr/>
        </p:nvSpPr>
        <p:spPr>
          <a:xfrm rot="4733987">
            <a:off x="1458913" y="2141538"/>
            <a:ext cx="809625" cy="26066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1" name="Freeform 51"/>
          <p:cNvSpPr/>
          <p:nvPr/>
        </p:nvSpPr>
        <p:spPr>
          <a:xfrm rot="4733987">
            <a:off x="814388" y="2201862"/>
            <a:ext cx="700088" cy="2513013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2" name="Freeform 52"/>
          <p:cNvSpPr/>
          <p:nvPr/>
        </p:nvSpPr>
        <p:spPr>
          <a:xfrm rot="4733987">
            <a:off x="390524" y="3357563"/>
            <a:ext cx="379413" cy="1208088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3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anchor="ctr" anchorCtr="0"/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rtlCol="0" anchor="b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31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BBCA-ABDF-471A-95B5-48AB9DD89432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2B247-1789-4A71-9470-06DF3D774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34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83667-2578-4E0D-9D74-EFF6ADDA4A14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69CA6-9D43-4A38-84FD-1C524343E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6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4694A-B4A0-4E35-B732-DD4C253536F6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46119-E869-48E0-8685-A1DB3F4AA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A58B3-649A-451E-9C28-BE225D50E495}" type="datetime4">
              <a:rPr lang="en-US"/>
              <a:pPr>
                <a:defRPr/>
              </a:pPr>
              <a:t>May 13,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2238-C802-4CCF-B459-B07F8FCAD9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/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92EA6-5309-4D6E-82E3-9DBE435BBD6A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08D10-4914-4A5D-B455-97666744E6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3"/>
          <p:cNvSpPr/>
          <p:nvPr/>
        </p:nvSpPr>
        <p:spPr>
          <a:xfrm>
            <a:off x="9525" y="2476500"/>
            <a:ext cx="9124950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cxnSp>
        <p:nvCxnSpPr>
          <p:cNvPr id="6" name="Straight Connector 35"/>
          <p:cNvCxnSpPr/>
          <p:nvPr/>
        </p:nvCxnSpPr>
        <p:spPr>
          <a:xfrm>
            <a:off x="9525" y="2476500"/>
            <a:ext cx="9124950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BAD6B-1F9A-401A-95C4-1649F40DA157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9CCE-C10F-433A-A2C6-4D2124314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9525" y="3810000"/>
            <a:ext cx="9124950" cy="3035300"/>
            <a:chOff x="9144" y="3810000"/>
            <a:chExt cx="9125712" cy="3035300"/>
          </a:xfrm>
        </p:grpSpPr>
        <p:sp>
          <p:nvSpPr>
            <p:cNvPr id="6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cxnSp>
          <p:nvCxnSpPr>
            <p:cNvPr id="7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1E752-2755-4CD4-B093-444BA86A0B81}" type="datetime4">
              <a:rPr lang="en-US"/>
              <a:pPr>
                <a:defRPr/>
              </a:pPr>
              <a:t>May 13, 2011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66078-625F-42BF-A310-696A91C760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9525" y="3810000"/>
            <a:ext cx="9124950" cy="3035300"/>
            <a:chOff x="9144" y="3810000"/>
            <a:chExt cx="9125712" cy="3035300"/>
          </a:xfrm>
        </p:grpSpPr>
        <p:sp>
          <p:nvSpPr>
            <p:cNvPr id="7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  <p:cxnSp>
          <p:nvCxnSpPr>
            <p:cNvPr id="8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FE50B-D0F4-4C37-B00D-C9F64718E061}" type="datetime4">
              <a:rPr lang="en-US"/>
              <a:pPr>
                <a:defRPr/>
              </a:pPr>
              <a:t>May 13, 2011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8237C-0844-4EFC-8E90-53BF98473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/>
          <p:cNvSpPr/>
          <p:nvPr/>
        </p:nvSpPr>
        <p:spPr>
          <a:xfrm rot="16200000">
            <a:off x="3974306" y="-2347118"/>
            <a:ext cx="1450975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5B79-E0C5-4841-A080-E3AAAC3AA778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009E8-3291-4214-92B8-7132C9770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/>
          <p:cNvSpPr/>
          <p:nvPr/>
        </p:nvSpPr>
        <p:spPr>
          <a:xfrm>
            <a:off x="7299325" y="444500"/>
            <a:ext cx="1535113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AA727-6A27-4D7A-AB70-6EFE792A96A9}" type="datetime4">
              <a:rPr lang="en-US"/>
              <a:pPr>
                <a:defRPr/>
              </a:pPr>
              <a:t>May 13, 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BCAE9-CDA3-4E7E-A051-4C76C662D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extSlideOverlay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-573088" y="-606425"/>
            <a:ext cx="7562851" cy="1982788"/>
            <a:chOff x="-573169" y="-607194"/>
            <a:chExt cx="7563453" cy="1983277"/>
          </a:xfrm>
        </p:grpSpPr>
        <p:grpSp>
          <p:nvGrpSpPr>
            <p:cNvPr id="1034" name="Group 32"/>
            <p:cNvGrpSpPr>
              <a:grpSpLocks/>
            </p:cNvGrpSpPr>
            <p:nvPr userDrawn="1"/>
          </p:nvGrpSpPr>
          <p:grpSpPr bwMode="auto"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40180" y="-41839"/>
                <a:ext cx="581168" cy="790638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955" y="12084"/>
                <a:ext cx="1189132" cy="10130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162" y="-548343"/>
                <a:ext cx="1106761" cy="1195483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13" y="62896"/>
                <a:ext cx="609648" cy="490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974" y="-607194"/>
                <a:ext cx="1385998" cy="120521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116" y="-402356"/>
                <a:ext cx="1600327" cy="80029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0662" y="761568"/>
                <a:ext cx="417545" cy="41761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69841" y="162934"/>
                <a:ext cx="779524" cy="98290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626" y="842596"/>
                <a:ext cx="533532" cy="533442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9014" y="491627"/>
                <a:ext cx="228618" cy="1937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44" y="-604018"/>
                <a:ext cx="1385998" cy="120521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977" y="-343604"/>
                <a:ext cx="1600327" cy="685969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121" y="62896"/>
                <a:ext cx="685855" cy="53353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141" y="-257858"/>
                <a:ext cx="838267" cy="52718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59" y="-146629"/>
                <a:ext cx="582756" cy="909709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89" y="-146705"/>
                <a:ext cx="300062" cy="300112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493" y="-119712"/>
                <a:ext cx="182578" cy="22865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565" y="-114948"/>
                <a:ext cx="228618" cy="228656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631" y="-619"/>
                <a:ext cx="665216" cy="66532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1693" y="-299143"/>
                <a:ext cx="838267" cy="60975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/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0353" y="-79920"/>
              <a:ext cx="851110" cy="1136741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712788" y="1371600"/>
            <a:ext cx="77168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  <a:endParaRPr lang="zh-TW" altLang="zh-TW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1488"/>
            <a:ext cx="7716837" cy="3389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88" y="300038"/>
            <a:ext cx="2743200" cy="184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kumimoji="0" sz="1000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073D01A-6DEA-4194-88E5-510633B51DFC}" type="datetime4">
              <a:rPr lang="en-US"/>
              <a:pPr>
                <a:defRPr/>
              </a:pPr>
              <a:t>May 13,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5888"/>
            <a:ext cx="2743200" cy="184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kumimoji="0" sz="1000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4838"/>
            <a:ext cx="1385888" cy="233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5BE42DC-F05C-4594-875F-48850836D6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86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hf sldNum="0" hdr="0" ftr="0" dt="0"/>
  <p:txStyles>
    <p:titleStyle>
      <a:lvl1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2pPr>
      <a:lvl3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3pPr>
      <a:lvl4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4pPr>
      <a:lvl5pPr algn="l" rtl="0" eaLnBrk="0" fontAlgn="base" hangingPunct="0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5pPr>
      <a:lvl6pPr marL="4572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6pPr>
      <a:lvl7pPr marL="9144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7pPr>
      <a:lvl8pPr marL="13716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8pPr>
      <a:lvl9pPr marL="1828800" algn="l" rtl="0" fontAlgn="base">
        <a:lnSpc>
          <a:spcPts val="5600"/>
        </a:lnSpc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Arial Rounded MT Bold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2000"/>
        </a:spcAft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rtl="0" eaLnBrk="0" fontAlgn="base" hangingPunct="0">
        <a:spcBef>
          <a:spcPct val="0"/>
        </a:spcBef>
        <a:spcAft>
          <a:spcPts val="1000"/>
        </a:spcAft>
        <a:buBlip>
          <a:blip r:embed="rId17"/>
        </a:buBlip>
        <a:defRPr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350" y="2960688"/>
            <a:ext cx="7551738" cy="1612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Intensive English Enrichment Program (IEEP)</a:t>
            </a:r>
            <a:endParaRPr lang="en-US" dirty="0"/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 bwMode="auto">
          <a:xfrm rot="21060000">
            <a:off x="2551113" y="4705350"/>
            <a:ext cx="6400800" cy="9144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0"/>
              </a:spcAft>
            </a:pPr>
            <a:r>
              <a:rPr lang="en-US" altLang="zh-TW" smtClean="0">
                <a:ea typeface="新細明體" charset="-120"/>
              </a:rPr>
              <a:t>SETTING STUDENTS UP TO SUCCEED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8242300" cy="14478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Introduction: A.J. Kennedy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Born and raised in New Jersey, USA.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Princeton University; Class of 2010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Psychology major; Certificate in Teacher Preparation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Certified Teacher; Princeton-In-Asia Fellow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Two years experience as director of summer sports camp for children ages 6-12.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Two years experience working in the After School Program at the Eden Institute for Individuals with Autism.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zh-TW" sz="2000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000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000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TW" smtClean="0">
                <a:ea typeface="新細明體" charset="-120"/>
              </a:rPr>
              <a:t>2 OBJECTIVES </a:t>
            </a:r>
            <a:br>
              <a:rPr lang="en-US" altLang="zh-TW" smtClean="0">
                <a:ea typeface="新細明體" charset="-120"/>
              </a:rPr>
            </a:br>
            <a:r>
              <a:rPr lang="en-US" altLang="zh-TW" smtClean="0">
                <a:ea typeface="新細明體" charset="-120"/>
              </a:rPr>
              <a:t>OF THE IEEP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98500" y="3024188"/>
            <a:ext cx="3656013" cy="3159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1. For students to develop fluency in and mastery of the English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51388" y="3024188"/>
            <a:ext cx="3657600" cy="360838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2. To foster a learning environment that develops creativity, critical thinking, problem solving, and 21</a:t>
            </a:r>
            <a:r>
              <a:rPr lang="en-US" altLang="zh-TW" sz="2800" baseline="300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st</a:t>
            </a: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 century skills. 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Placeholder 1"/>
          <p:cNvSpPr>
            <a:spLocks noGrp="1"/>
          </p:cNvSpPr>
          <p:nvPr>
            <p:ph type="body" idx="1"/>
          </p:nvPr>
        </p:nvSpPr>
        <p:spPr bwMode="auto">
          <a:xfrm rot="21000000">
            <a:off x="887413" y="5302250"/>
            <a:ext cx="6904037" cy="9779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spcAft>
                <a:spcPct val="0"/>
              </a:spcAft>
            </a:pPr>
            <a:r>
              <a:rPr lang="en-US" altLang="zh-TW" smtClean="0">
                <a:ea typeface="新細明體" charset="-120"/>
              </a:rPr>
              <a:t>Giving the Program Direction</a:t>
            </a:r>
          </a:p>
        </p:txBody>
      </p:sp>
      <p:sp>
        <p:nvSpPr>
          <p:cNvPr id="21506" name="Title 2"/>
          <p:cNvSpPr>
            <a:spLocks noGrp="1"/>
          </p:cNvSpPr>
          <p:nvPr>
            <p:ph type="title"/>
          </p:nvPr>
        </p:nvSpPr>
        <p:spPr>
          <a:xfrm rot="21000000">
            <a:off x="600075" y="3389313"/>
            <a:ext cx="7621588" cy="1679575"/>
          </a:xfrm>
        </p:spPr>
        <p:txBody>
          <a:bodyPr/>
          <a:lstStyle/>
          <a:p>
            <a:r>
              <a:rPr lang="en-US" altLang="zh-TW" smtClean="0">
                <a:ea typeface="新細明體" charset="-120"/>
              </a:rPr>
              <a:t>Four Guiding Principles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478338" y="752475"/>
            <a:ext cx="3951287" cy="1431925"/>
          </a:xfrm>
        </p:spPr>
        <p:txBody>
          <a:bodyPr/>
          <a:lstStyle/>
          <a:p>
            <a:pPr eaLnBrk="1" hangingPunct="1"/>
            <a:r>
              <a:rPr lang="en-US" altLang="zh-TW" sz="4800" smtClean="0">
                <a:ea typeface="新細明體" charset="-120"/>
              </a:rPr>
              <a:t>CREATIVITY</a:t>
            </a:r>
          </a:p>
        </p:txBody>
      </p:sp>
      <p:pic>
        <p:nvPicPr>
          <p:cNvPr id="5" name="Picture Placeholder 4" descr="creativity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t="-43722" b="-43722"/>
          <a:stretch>
            <a:fillRect/>
          </a:stretch>
        </p:blipFill>
        <p:spPr/>
      </p:pic>
      <p:sp>
        <p:nvSpPr>
          <p:cNvPr id="2253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478338" y="2547938"/>
            <a:ext cx="3951287" cy="3700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altLang="zh-TW" sz="3600" smtClean="0">
              <a:ea typeface="新細明體" charset="-120"/>
            </a:endParaRPr>
          </a:p>
          <a:p>
            <a:pPr algn="ctr" eaLnBrk="1" hangingPunct="1"/>
            <a:r>
              <a:rPr lang="en-US" altLang="zh-TW" sz="3600" smtClean="0">
                <a:ea typeface="新細明體" charset="-120"/>
              </a:rPr>
              <a:t>The process of having original thoughts that have value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ritical_Thinking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/>
            </a:extLst>
          </a:blip>
          <a:srcRect t="78" b="78"/>
          <a:stretch>
            <a:fillRect/>
          </a:stretch>
        </p:blipFill>
        <p:spPr/>
      </p:pic>
      <p:sp>
        <p:nvSpPr>
          <p:cNvPr id="23554" name="Text Placeholder 2"/>
          <p:cNvSpPr>
            <a:spLocks noGrp="1"/>
          </p:cNvSpPr>
          <p:nvPr>
            <p:ph type="body" sz="half" idx="2"/>
          </p:nvPr>
        </p:nvSpPr>
        <p:spPr bwMode="auto">
          <a:xfrm>
            <a:off x="712788" y="5105400"/>
            <a:ext cx="7718425" cy="12827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sz="2800" smtClean="0">
                <a:ea typeface="新細明體" charset="-120"/>
              </a:rPr>
              <a:t>The process of using creative thoughts and other data to see the bigger picture </a:t>
            </a:r>
          </a:p>
        </p:txBody>
      </p:sp>
      <p:sp>
        <p:nvSpPr>
          <p:cNvPr id="23555" name="Title 3"/>
          <p:cNvSpPr>
            <a:spLocks noGrp="1"/>
          </p:cNvSpPr>
          <p:nvPr>
            <p:ph type="title"/>
          </p:nvPr>
        </p:nvSpPr>
        <p:spPr>
          <a:xfrm>
            <a:off x="712788" y="4445000"/>
            <a:ext cx="7716837" cy="7239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CRITICAL THINKING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creative-problem-solving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-52442" r="-52442"/>
          <a:stretch>
            <a:fillRect/>
          </a:stretch>
        </p:blipFill>
        <p:spPr/>
      </p:pic>
      <p:sp>
        <p:nvSpPr>
          <p:cNvPr id="24578" name="Text Placeholder 2"/>
          <p:cNvSpPr>
            <a:spLocks noGrp="1"/>
          </p:cNvSpPr>
          <p:nvPr>
            <p:ph type="body" sz="half" idx="2"/>
          </p:nvPr>
        </p:nvSpPr>
        <p:spPr bwMode="auto">
          <a:xfrm>
            <a:off x="712788" y="5105400"/>
            <a:ext cx="7718425" cy="12827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sz="2800" smtClean="0">
                <a:ea typeface="新細明體" charset="-120"/>
              </a:rPr>
              <a:t>The process of using the bigger picture to make the world a better place</a:t>
            </a:r>
          </a:p>
        </p:txBody>
      </p:sp>
      <p:sp>
        <p:nvSpPr>
          <p:cNvPr id="24579" name="Title 3"/>
          <p:cNvSpPr>
            <a:spLocks noGrp="1"/>
          </p:cNvSpPr>
          <p:nvPr>
            <p:ph type="title"/>
          </p:nvPr>
        </p:nvSpPr>
        <p:spPr>
          <a:xfrm>
            <a:off x="712788" y="4445000"/>
            <a:ext cx="7716837" cy="7239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PROBLEM SOLVING</a:t>
            </a:r>
          </a:p>
        </p:txBody>
      </p:sp>
      <p:pic>
        <p:nvPicPr>
          <p:cNvPr id="7" name="Picture Placeholder 6" descr="sbPuzzled.jpg"/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/>
            </a:extLst>
          </a:blip>
          <a:srcRect l="-12829" r="-12829"/>
          <a:stretch>
            <a:fillRect/>
          </a:stretch>
        </p:blipFill>
        <p:spPr>
          <a:xfrm rot="153739">
            <a:off x="451737" y="930336"/>
            <a:ext cx="4329278" cy="317875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478338" y="990600"/>
            <a:ext cx="3951287" cy="1431925"/>
          </a:xfrm>
        </p:spPr>
        <p:txBody>
          <a:bodyPr/>
          <a:lstStyle/>
          <a:p>
            <a:pPr algn="ctr" eaLnBrk="1" hangingPunct="1"/>
            <a:r>
              <a:rPr lang="en-US" altLang="zh-TW" sz="4400" smtClean="0">
                <a:ea typeface="新細明體" charset="-120"/>
              </a:rPr>
              <a:t>21</a:t>
            </a:r>
            <a:r>
              <a:rPr lang="en-US" altLang="zh-TW" sz="4400" baseline="30000" smtClean="0">
                <a:ea typeface="新細明體" charset="-120"/>
              </a:rPr>
              <a:t>st</a:t>
            </a:r>
            <a:r>
              <a:rPr lang="en-US" altLang="zh-TW" sz="4400" smtClean="0">
                <a:ea typeface="新細明體" charset="-120"/>
              </a:rPr>
              <a:t> Century Skills</a:t>
            </a:r>
          </a:p>
        </p:txBody>
      </p:sp>
      <p:sp>
        <p:nvSpPr>
          <p:cNvPr id="2560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478338" y="2671763"/>
            <a:ext cx="3951287" cy="32432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altLang="zh-TW" sz="3200" smtClean="0">
              <a:ea typeface="新細明體" charset="-120"/>
            </a:endParaRPr>
          </a:p>
          <a:p>
            <a:pPr algn="ctr" eaLnBrk="1" hangingPunct="1"/>
            <a:r>
              <a:rPr lang="en-US" altLang="zh-TW" sz="3200" smtClean="0">
                <a:ea typeface="新細明體" charset="-120"/>
              </a:rPr>
              <a:t>The skills students need in order to be successful in today’s world</a:t>
            </a:r>
          </a:p>
        </p:txBody>
      </p:sp>
      <p:pic>
        <p:nvPicPr>
          <p:cNvPr id="6" name="Picture Placeholder 5" descr="world-earth-day1-300x300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t="-20236" b="-20236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310063" y="990600"/>
            <a:ext cx="4456112" cy="1431925"/>
          </a:xfrm>
        </p:spPr>
        <p:txBody>
          <a:bodyPr/>
          <a:lstStyle/>
          <a:p>
            <a:pPr algn="ctr" eaLnBrk="1" hangingPunct="1"/>
            <a:r>
              <a:rPr lang="en-US" altLang="zh-TW" sz="4400" smtClean="0">
                <a:ea typeface="新細明體" charset="-120"/>
              </a:rPr>
              <a:t>21</a:t>
            </a:r>
            <a:r>
              <a:rPr lang="en-US" altLang="zh-TW" sz="4400" baseline="30000" smtClean="0">
                <a:ea typeface="新細明體" charset="-120"/>
              </a:rPr>
              <a:t>st</a:t>
            </a:r>
            <a:r>
              <a:rPr lang="en-US" altLang="zh-TW" sz="4400" smtClean="0">
                <a:ea typeface="新細明體" charset="-120"/>
              </a:rPr>
              <a:t> Century Skills</a:t>
            </a:r>
          </a:p>
        </p:txBody>
      </p:sp>
      <p:sp>
        <p:nvSpPr>
          <p:cNvPr id="2662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478338" y="2547938"/>
            <a:ext cx="3951287" cy="3700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Global Awareness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Innovation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Collaboration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Flexibility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Information Literacy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800" smtClean="0">
                <a:ea typeface="新細明體" charset="-120"/>
              </a:rPr>
              <a:t>Media Literacy</a:t>
            </a:r>
          </a:p>
        </p:txBody>
      </p:sp>
      <p:pic>
        <p:nvPicPr>
          <p:cNvPr id="7" name="Picture Placeholder 6" descr="schooling-for-the-future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14403" r="14403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65138" y="1371600"/>
            <a:ext cx="8447087" cy="1447800"/>
          </a:xfrm>
        </p:spPr>
        <p:txBody>
          <a:bodyPr/>
          <a:lstStyle/>
          <a:p>
            <a:pPr algn="ctr" eaLnBrk="1" hangingPunct="1"/>
            <a:r>
              <a:rPr lang="en-US" altLang="zh-TW" smtClean="0">
                <a:ea typeface="新細明體" charset="-120"/>
              </a:rPr>
              <a:t>Benefits of the </a:t>
            </a:r>
            <a:br>
              <a:rPr lang="en-US" altLang="zh-TW" smtClean="0">
                <a:ea typeface="新細明體" charset="-120"/>
              </a:rPr>
            </a:br>
            <a:r>
              <a:rPr lang="en-US" altLang="zh-TW" smtClean="0">
                <a:ea typeface="新細明體" charset="-120"/>
              </a:rPr>
              <a:t>Four Guiding Principles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Helps students develop the skills they need to be successful at the university level and beyond in their adult life.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Provides teachers with expectations and structure when planning lessons and  assignments.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Students understand what they are trying to accomplish within the program.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Placeholder 1"/>
          <p:cNvSpPr>
            <a:spLocks noGrp="1"/>
          </p:cNvSpPr>
          <p:nvPr>
            <p:ph type="body" idx="1"/>
          </p:nvPr>
        </p:nvSpPr>
        <p:spPr bwMode="auto">
          <a:xfrm rot="21000000">
            <a:off x="887413" y="5302250"/>
            <a:ext cx="6904037" cy="9779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spcAft>
                <a:spcPct val="0"/>
              </a:spcAft>
            </a:pPr>
            <a:r>
              <a:rPr lang="en-US" altLang="zh-TW" smtClean="0">
                <a:ea typeface="新細明體" charset="-120"/>
              </a:rPr>
              <a:t>THE FOUNDATION OF THE PROGRAM</a:t>
            </a:r>
          </a:p>
        </p:txBody>
      </p:sp>
      <p:sp>
        <p:nvSpPr>
          <p:cNvPr id="28674" name="Title 2"/>
          <p:cNvSpPr>
            <a:spLocks noGrp="1"/>
          </p:cNvSpPr>
          <p:nvPr>
            <p:ph type="title"/>
          </p:nvPr>
        </p:nvSpPr>
        <p:spPr>
          <a:xfrm rot="21000000">
            <a:off x="600075" y="3389313"/>
            <a:ext cx="7621588" cy="1679575"/>
          </a:xfrm>
        </p:spPr>
        <p:txBody>
          <a:bodyPr/>
          <a:lstStyle/>
          <a:p>
            <a:r>
              <a:rPr lang="en-US" altLang="zh-TW" smtClean="0">
                <a:ea typeface="新細明體" charset="-120"/>
              </a:rPr>
              <a:t>READING AND WRITING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377825" y="1371600"/>
            <a:ext cx="8577263" cy="1447800"/>
          </a:xfrm>
        </p:spPr>
        <p:txBody>
          <a:bodyPr/>
          <a:lstStyle/>
          <a:p>
            <a:pPr algn="ctr" eaLnBrk="1" hangingPunct="1"/>
            <a:r>
              <a:rPr lang="en-US" altLang="zh-TW" sz="3600" smtClean="0">
                <a:ea typeface="新細明體" charset="-120"/>
              </a:rPr>
              <a:t>CRITICAL COMPONENTS OF READING AND WRITING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Reading Real Literature</a:t>
            </a:r>
          </a:p>
          <a:p>
            <a:pPr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Creative Writing</a:t>
            </a:r>
          </a:p>
          <a:p>
            <a:pPr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Journals</a:t>
            </a:r>
          </a:p>
          <a:p>
            <a:pPr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Grammar</a:t>
            </a:r>
          </a:p>
          <a:p>
            <a:pPr eaLnBrk="1" hangingPunct="1">
              <a:defRPr/>
            </a:pPr>
            <a:r>
              <a:rPr lang="en-US" altLang="zh-TW" sz="28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Independent Reading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478338" y="990600"/>
            <a:ext cx="3951287" cy="1431925"/>
          </a:xfrm>
        </p:spPr>
        <p:txBody>
          <a:bodyPr/>
          <a:lstStyle/>
          <a:p>
            <a:pPr algn="ctr" eaLnBrk="1" hangingPunct="1"/>
            <a:r>
              <a:rPr lang="en-US" altLang="zh-TW" sz="3200" smtClean="0">
                <a:ea typeface="新細明體" charset="-120"/>
              </a:rPr>
              <a:t>READING REAL LITERATURE</a:t>
            </a:r>
          </a:p>
        </p:txBody>
      </p:sp>
      <p:pic>
        <p:nvPicPr>
          <p:cNvPr id="5" name="Picture Placeholder 4" descr="the-jungle-book-rudyard-kipling-3362639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t="-992" b="-992"/>
          <a:stretch>
            <a:fillRect/>
          </a:stretch>
        </p:blipFill>
        <p:spPr/>
      </p:pic>
      <p:sp>
        <p:nvSpPr>
          <p:cNvPr id="30723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310063" y="2730500"/>
            <a:ext cx="4833937" cy="39449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Students are turned off by predictable textbooks and by materials that are not engaging. 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Worksheets taken from textbooks often do not stimulate creativity, critical thinking, or problem solving. 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Real literature, and activities that can be derived from it can be designed to do just that.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TW" smtClean="0">
                <a:ea typeface="新細明體" charset="-120"/>
              </a:rPr>
              <a:t>BENEFITES OF READING REAL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Enhanced critical thinking through topics such as character development and changes in plot and theme.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Increased student engagement as the story develops over time rather than a new one-page story each week.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Significantly easier to foster a connection across the curriculum with other content areas.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283075" y="990600"/>
            <a:ext cx="4860925" cy="1431925"/>
          </a:xfrm>
        </p:spPr>
        <p:txBody>
          <a:bodyPr/>
          <a:lstStyle/>
          <a:p>
            <a:pPr eaLnBrk="1" hangingPunct="1"/>
            <a:r>
              <a:rPr lang="en-US" altLang="zh-TW" sz="3600" smtClean="0">
                <a:ea typeface="新細明體" charset="-120"/>
              </a:rPr>
              <a:t>CREATIVE WRITING</a:t>
            </a:r>
          </a:p>
        </p:txBody>
      </p:sp>
      <p:pic>
        <p:nvPicPr>
          <p:cNvPr id="6" name="Picture Placeholder 5" descr="ja09_books_creative_writing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t="-42823" b="-42823"/>
          <a:stretch>
            <a:fillRect/>
          </a:stretch>
        </p:blipFill>
        <p:spPr/>
      </p:pic>
      <p:sp>
        <p:nvSpPr>
          <p:cNvPr id="32771" name="Content Placeholder 2"/>
          <p:cNvSpPr>
            <a:spLocks noGrp="1"/>
          </p:cNvSpPr>
          <p:nvPr>
            <p:ph type="body" sz="half" idx="2"/>
          </p:nvPr>
        </p:nvSpPr>
        <p:spPr bwMode="auto">
          <a:xfrm>
            <a:off x="4478338" y="2851150"/>
            <a:ext cx="4665662" cy="38242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buFontTx/>
              <a:buChar char="•"/>
            </a:pPr>
            <a:r>
              <a:rPr lang="en-US" altLang="zh-TW" sz="2600" smtClean="0">
                <a:ea typeface="新細明體" charset="-120"/>
              </a:rPr>
              <a:t>Creativity is the foundation of all higher order thinking. 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600" smtClean="0">
                <a:ea typeface="新細明體" charset="-120"/>
              </a:rPr>
              <a:t>Writing stories is fun and one of the most engaging things we can do. 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600" smtClean="0">
                <a:ea typeface="新細明體" charset="-120"/>
              </a:rPr>
              <a:t>It</a:t>
            </a:r>
            <a:r>
              <a:rPr lang="fr-FR" altLang="zh-TW" sz="2600" smtClean="0">
                <a:ea typeface="新細明體" charset="-120"/>
              </a:rPr>
              <a:t>’</a:t>
            </a:r>
            <a:r>
              <a:rPr lang="en-US" altLang="zh-TW" sz="2600" smtClean="0">
                <a:ea typeface="新細明體" charset="-120"/>
              </a:rPr>
              <a:t>s a win-win for everyone. </a:t>
            </a:r>
          </a:p>
          <a:p>
            <a:pPr marL="285750" indent="-285750" eaLnBrk="1" hangingPunct="1">
              <a:buFontTx/>
              <a:buChar char="•"/>
            </a:pPr>
            <a:endParaRPr lang="en-US" altLang="zh-TW" sz="2600" smtClean="0">
              <a:ea typeface="新細明體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478338" y="990600"/>
            <a:ext cx="3951287" cy="1431925"/>
          </a:xfrm>
        </p:spPr>
        <p:txBody>
          <a:bodyPr/>
          <a:lstStyle/>
          <a:p>
            <a:pPr algn="ctr" eaLnBrk="1" hangingPunct="1"/>
            <a:r>
              <a:rPr lang="en-US" altLang="zh-TW" sz="4400" smtClean="0">
                <a:ea typeface="新細明體" charset="-120"/>
              </a:rPr>
              <a:t>JOURNALS</a:t>
            </a:r>
            <a:r>
              <a:rPr lang="en-US" altLang="zh-TW" smtClean="0">
                <a:ea typeface="新細明體" charset="-120"/>
              </a:rPr>
              <a:t> </a:t>
            </a:r>
          </a:p>
        </p:txBody>
      </p:sp>
      <p:pic>
        <p:nvPicPr>
          <p:cNvPr id="5" name="Picture Placeholder 4" descr="journal.gif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l="7478" r="7478"/>
          <a:stretch>
            <a:fillRect/>
          </a:stretch>
        </p:blipFill>
        <p:spPr>
          <a:xfrm rot="21416935">
            <a:off x="414291" y="1272186"/>
            <a:ext cx="3703911" cy="520297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8338" y="2422525"/>
            <a:ext cx="4318000" cy="38735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81000" indent="-381000" eaLnBrk="1" hangingPunct="1">
              <a:lnSpc>
                <a:spcPct val="80000"/>
              </a:lnSpc>
            </a:pPr>
            <a:r>
              <a:rPr lang="en-US" altLang="zh-TW" sz="2200" smtClean="0">
                <a:ea typeface="新細明體" charset="-120"/>
              </a:rPr>
              <a:t>     </a:t>
            </a:r>
          </a:p>
          <a:p>
            <a:pPr marL="381000" indent="-381000" eaLnBrk="1" hangingPunct="1">
              <a:lnSpc>
                <a:spcPct val="80000"/>
              </a:lnSpc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Keeping a journal helps students in many ways </a:t>
            </a:r>
          </a:p>
          <a:p>
            <a:pPr marL="381000" indent="-381000" eaLnBrk="1" hangingPunct="1">
              <a:lnSpc>
                <a:spcPct val="80000"/>
              </a:lnSpc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It is a great way to strengthen writing skills through routine writing</a:t>
            </a:r>
          </a:p>
          <a:p>
            <a:pPr marL="381000" indent="-381000" eaLnBrk="1" hangingPunct="1">
              <a:lnSpc>
                <a:spcPct val="80000"/>
              </a:lnSpc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Gives students freedom to write about anything they choose</a:t>
            </a:r>
          </a:p>
          <a:p>
            <a:pPr marL="381000" indent="-381000" eaLnBrk="1" hangingPunct="1">
              <a:lnSpc>
                <a:spcPct val="80000"/>
              </a:lnSpc>
              <a:buFontTx/>
              <a:buChar char="•"/>
            </a:pPr>
            <a:r>
              <a:rPr lang="en-US" altLang="zh-TW" sz="2200" smtClean="0">
                <a:ea typeface="新細明體" charset="-120"/>
              </a:rPr>
              <a:t>Allows teacher to identify common mistakes and problem areas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478338" y="990600"/>
            <a:ext cx="3951287" cy="1431925"/>
          </a:xfrm>
        </p:spPr>
        <p:txBody>
          <a:bodyPr/>
          <a:lstStyle/>
          <a:p>
            <a:pPr algn="ctr" eaLnBrk="1" hangingPunct="1"/>
            <a:r>
              <a:rPr lang="en-US" altLang="zh-TW" sz="4400" smtClean="0">
                <a:ea typeface="新細明體" charset="-120"/>
              </a:rPr>
              <a:t>GRAMMAR</a:t>
            </a:r>
          </a:p>
        </p:txBody>
      </p:sp>
      <p:pic>
        <p:nvPicPr>
          <p:cNvPr id="5" name="Picture Placeholder 4" descr="GRAMMAR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/>
            </a:extLst>
          </a:blip>
          <a:srcRect t="-40433" b="-40433"/>
          <a:stretch>
            <a:fillRect/>
          </a:stretch>
        </p:blipFill>
        <p:spPr>
          <a:xfrm rot="21416935">
            <a:off x="414291" y="1288681"/>
            <a:ext cx="3703911" cy="5202978"/>
          </a:xfrm>
        </p:spPr>
      </p:pic>
      <p:sp>
        <p:nvSpPr>
          <p:cNvPr id="3481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310063" y="2625725"/>
            <a:ext cx="4654550" cy="4013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50" indent="-285750" eaLnBrk="1" hangingPunct="1">
              <a:buFontTx/>
              <a:buChar char="•"/>
            </a:pPr>
            <a:r>
              <a:rPr lang="en-US" altLang="zh-TW" sz="2300" smtClean="0">
                <a:ea typeface="新細明體" charset="-120"/>
              </a:rPr>
              <a:t>Grammar is not very fun for the teacher or the student but it is a vital part when mastering any new language.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300" smtClean="0">
                <a:ea typeface="新細明體" charset="-120"/>
              </a:rPr>
              <a:t>Acknowledging this fact benefits everyone involved.</a:t>
            </a:r>
          </a:p>
          <a:p>
            <a:pPr marL="285750" indent="-285750" eaLnBrk="1" hangingPunct="1">
              <a:buFontTx/>
              <a:buChar char="•"/>
            </a:pPr>
            <a:r>
              <a:rPr lang="en-US" altLang="zh-TW" sz="2300" smtClean="0">
                <a:ea typeface="新細明體" charset="-120"/>
              </a:rPr>
              <a:t>A solid grammar textbook will become a critical part of the Reading and Writing course.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8039100" cy="1447800"/>
          </a:xfrm>
        </p:spPr>
        <p:txBody>
          <a:bodyPr/>
          <a:lstStyle/>
          <a:p>
            <a:pPr algn="ctr" eaLnBrk="1" hangingPunct="1"/>
            <a:r>
              <a:rPr lang="en-US" altLang="zh-TW" smtClean="0">
                <a:ea typeface="新細明體" charset="-120"/>
              </a:rPr>
              <a:t>INDEPENDNENT 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English abilities within a class vary to greatly for book selection to be appropriate for every student.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One way to combat this is to have students reading English literature outside of the classroom.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Students will complete reflections and reports periodically on the books they read outside of class.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Grants students freedom to read literature they are interested in and find engaging. </a:t>
            </a:r>
          </a:p>
          <a:p>
            <a:pPr eaLnBrk="1" hangingPunct="1">
              <a:lnSpc>
                <a:spcPct val="80000"/>
              </a:lnSpc>
            </a:pPr>
            <a:endParaRPr lang="en-US" altLang="zh-TW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Placeholder 1"/>
          <p:cNvSpPr>
            <a:spLocks noGrp="1"/>
          </p:cNvSpPr>
          <p:nvPr>
            <p:ph type="body" idx="1"/>
          </p:nvPr>
        </p:nvSpPr>
        <p:spPr bwMode="auto">
          <a:xfrm rot="21000000">
            <a:off x="887413" y="5302250"/>
            <a:ext cx="6904037" cy="9779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spcAft>
                <a:spcPct val="0"/>
              </a:spcAft>
            </a:pPr>
            <a:r>
              <a:rPr lang="en-US" altLang="zh-TW" smtClean="0">
                <a:ea typeface="新細明體" charset="-120"/>
              </a:rPr>
              <a:t>TIEING IT ALL TOGETHER</a:t>
            </a:r>
          </a:p>
        </p:txBody>
      </p:sp>
      <p:sp>
        <p:nvSpPr>
          <p:cNvPr id="36866" name="Title 2"/>
          <p:cNvSpPr>
            <a:spLocks noGrp="1"/>
          </p:cNvSpPr>
          <p:nvPr>
            <p:ph type="title"/>
          </p:nvPr>
        </p:nvSpPr>
        <p:spPr>
          <a:xfrm rot="21000000">
            <a:off x="600075" y="3389313"/>
            <a:ext cx="7621588" cy="1679575"/>
          </a:xfrm>
        </p:spPr>
        <p:txBody>
          <a:bodyPr/>
          <a:lstStyle/>
          <a:p>
            <a:r>
              <a:rPr lang="en-US" altLang="zh-TW" smtClean="0">
                <a:ea typeface="新細明體" charset="-120"/>
              </a:rPr>
              <a:t>CONNECTING THE CURRICULUM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TW" sz="3600" smtClean="0">
                <a:ea typeface="新細明體" charset="-120"/>
              </a:rPr>
              <a:t>THE FOUR GUIDING PRINCIPLES ACROSS THE SUBJECT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sz="32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Science and Math is all about problem solving</a:t>
            </a:r>
          </a:p>
          <a:p>
            <a:pPr eaLnBrk="1" hangingPunct="1"/>
            <a:r>
              <a:rPr lang="en-US" altLang="zh-TW" sz="32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Social Studies is all about critical thinking</a:t>
            </a:r>
          </a:p>
          <a:p>
            <a:pPr eaLnBrk="1" hangingPunct="1"/>
            <a:r>
              <a:rPr lang="en-US" altLang="zh-TW" sz="320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Performing Arts is all about creativity</a:t>
            </a:r>
          </a:p>
          <a:p>
            <a:pPr eaLnBrk="1" hangingPunct="1"/>
            <a:endParaRPr lang="en-US" altLang="zh-TW" sz="3200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TW" sz="3200" smtClean="0">
                <a:ea typeface="新細明體" charset="-120"/>
              </a:rPr>
              <a:t>Subject Areas as compliments to the Reading and Writing Foundation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Let’s say a class is currently reading </a:t>
            </a:r>
            <a:r>
              <a:rPr lang="en-US" altLang="zh-TW" i="1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The Jungle Book, </a:t>
            </a: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in the Reading and Writing Course. </a:t>
            </a:r>
            <a:endParaRPr lang="en-US" altLang="zh-TW" i="1" smtClean="0"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For Performing Arts, a final project may be writing an original play about life in the jungle.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For Social Studies, students may create a presentation on how the deforestation of the rainforests could impact future generations.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For Science, a final project may ask students to come up with a way to protect the habitat of an endangered species.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960</TotalTime>
  <Words>645</Words>
  <Application>Microsoft Macintosh PowerPoint</Application>
  <PresentationFormat>On-screen Show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簡報設計範本</vt:lpstr>
      </vt:variant>
      <vt:variant>
        <vt:i4>14</vt:i4>
      </vt:variant>
      <vt:variant>
        <vt:lpstr>投影片標題</vt:lpstr>
      </vt:variant>
      <vt:variant>
        <vt:i4>21</vt:i4>
      </vt:variant>
    </vt:vector>
  </HeadingPairs>
  <TitlesOfParts>
    <vt:vector size="39" baseType="lpstr">
      <vt:lpstr>Arial</vt:lpstr>
      <vt:lpstr>新細明體</vt:lpstr>
      <vt:lpstr>Arial Rounded MT Bold</vt:lpstr>
      <vt:lpstr>Calibri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Sky</vt:lpstr>
      <vt:lpstr>The Intensive English Enrichment Program (IEEP)</vt:lpstr>
      <vt:lpstr>Introduction: A.J. Kennedy </vt:lpstr>
      <vt:lpstr>2 OBJECTIVES  OF THE IEEP</vt:lpstr>
      <vt:lpstr>Four Guiding Principles</vt:lpstr>
      <vt:lpstr>CREATIVITY</vt:lpstr>
      <vt:lpstr>CRITICAL THINKING</vt:lpstr>
      <vt:lpstr>PROBLEM SOLVING</vt:lpstr>
      <vt:lpstr>21st Century Skills</vt:lpstr>
      <vt:lpstr>21st Century Skills</vt:lpstr>
      <vt:lpstr>Benefits of the  Four Guiding Principles </vt:lpstr>
      <vt:lpstr>READING AND WRITING</vt:lpstr>
      <vt:lpstr>CRITICAL COMPONENTS OF READING AND WRITING COURSE</vt:lpstr>
      <vt:lpstr>READING REAL LITERATURE</vt:lpstr>
      <vt:lpstr>BENEFITES OF READING REAL LITERATURE</vt:lpstr>
      <vt:lpstr>CREATIVE WRITING</vt:lpstr>
      <vt:lpstr>JOURNALS </vt:lpstr>
      <vt:lpstr>GRAMMAR</vt:lpstr>
      <vt:lpstr>INDEPENDNENT READING</vt:lpstr>
      <vt:lpstr>CONNECTING THE CURRICULUM</vt:lpstr>
      <vt:lpstr>THE FOUR GUIDING PRINCIPLES ACROSS THE SUBJECT AREAS</vt:lpstr>
      <vt:lpstr>Subject Areas as compliments to the Reading and Writing Foundation</vt:lpstr>
    </vt:vector>
  </TitlesOfParts>
  <Company>Princeton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Redesigning the IEEP</dc:title>
  <dc:creator>Arthur Kennedy</dc:creator>
  <cp:lastModifiedBy>User</cp:lastModifiedBy>
  <cp:revision>57</cp:revision>
  <cp:lastPrinted>2011-05-12T00:52:10Z</cp:lastPrinted>
  <dcterms:created xsi:type="dcterms:W3CDTF">2011-05-03T10:55:39Z</dcterms:created>
  <dcterms:modified xsi:type="dcterms:W3CDTF">2011-05-13T09:34:28Z</dcterms:modified>
</cp:coreProperties>
</file>