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66" r:id="rId6"/>
    <p:sldId id="269" r:id="rId7"/>
    <p:sldId id="270" r:id="rId8"/>
    <p:sldId id="272" r:id="rId9"/>
    <p:sldId id="267" r:id="rId10"/>
    <p:sldId id="273" r:id="rId11"/>
    <p:sldId id="271" r:id="rId12"/>
    <p:sldId id="268" r:id="rId13"/>
    <p:sldId id="274" r:id="rId14"/>
    <p:sldId id="275" r:id="rId15"/>
    <p:sldId id="276" r:id="rId16"/>
    <p:sldId id="277" r:id="rId17"/>
    <p:sldId id="265" r:id="rId18"/>
    <p:sldId id="278" r:id="rId19"/>
    <p:sldId id="279" r:id="rId20"/>
    <p:sldId id="280" r:id="rId21"/>
    <p:sldId id="291" r:id="rId22"/>
    <p:sldId id="283" r:id="rId23"/>
    <p:sldId id="264" r:id="rId24"/>
    <p:sldId id="281" r:id="rId25"/>
    <p:sldId id="290" r:id="rId26"/>
    <p:sldId id="284" r:id="rId27"/>
    <p:sldId id="285" r:id="rId28"/>
    <p:sldId id="292" r:id="rId29"/>
    <p:sldId id="286" r:id="rId30"/>
    <p:sldId id="287" r:id="rId31"/>
    <p:sldId id="289" r:id="rId32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728" autoAdjust="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0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53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6E2527-D059-4748-A2E1-9E9FB17520F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5BB33A9-1AD1-4CF7-8483-E35465ED913F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為文須</a:t>
          </a:r>
          <a:r>
            <a:rPr lang="zh-TW" altLang="en-US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養氣</a:t>
          </a:r>
          <a:endParaRPr lang="zh-TW" altLang="en-US" b="1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gm:t>
    </dgm:pt>
    <dgm:pt modelId="{281A8456-B6FD-4E81-9451-C22F28FC70F1}" type="parTrans" cxnId="{219851B5-5AEC-4526-B63B-3C6562792A1F}">
      <dgm:prSet/>
      <dgm:spPr/>
      <dgm:t>
        <a:bodyPr/>
        <a:lstStyle/>
        <a:p>
          <a:endParaRPr lang="zh-TW" altLang="en-US"/>
        </a:p>
      </dgm:t>
    </dgm:pt>
    <dgm:pt modelId="{53627092-A0D9-447F-AE6C-1BFBD091C63F}" type="sibTrans" cxnId="{219851B5-5AEC-4526-B63B-3C6562792A1F}">
      <dgm:prSet/>
      <dgm:spPr>
        <a:solidFill>
          <a:srgbClr val="002060"/>
        </a:solidFill>
      </dgm:spPr>
      <dgm:t>
        <a:bodyPr/>
        <a:lstStyle/>
        <a:p>
          <a:endParaRPr lang="zh-TW" altLang="en-US"/>
        </a:p>
      </dgm:t>
    </dgm:pt>
    <dgm:pt modelId="{E9F760B1-47D9-4898-9E1D-BD2502626F37}">
      <dgm:prSet phldrT="[文字]"/>
      <dgm:spPr/>
      <dgm:t>
        <a:bodyPr/>
        <a:lstStyle/>
        <a:p>
          <a:r>
            <a:rPr lang="zh-TW" altLang="en-US" dirty="0" smtClean="0"/>
            <a:t>養氣須</a:t>
          </a:r>
          <a:r>
            <a:rPr lang="zh-TW" altLang="en-US" b="1" i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壯遊</a:t>
          </a:r>
          <a:endParaRPr lang="zh-TW" altLang="en-US" b="1" i="0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gm:t>
    </dgm:pt>
    <dgm:pt modelId="{B0471EFC-792B-46D4-85E6-A783ACDACB75}" type="parTrans" cxnId="{A5A24671-3A00-451E-BB90-12F3E3CCE33D}">
      <dgm:prSet/>
      <dgm:spPr/>
      <dgm:t>
        <a:bodyPr/>
        <a:lstStyle/>
        <a:p>
          <a:endParaRPr lang="zh-TW" altLang="en-US"/>
        </a:p>
      </dgm:t>
    </dgm:pt>
    <dgm:pt modelId="{B0DBF948-644F-4D22-B812-6304323FADDE}" type="sibTrans" cxnId="{A5A24671-3A00-451E-BB90-12F3E3CCE33D}">
      <dgm:prSet/>
      <dgm:spPr>
        <a:solidFill>
          <a:srgbClr val="002060"/>
        </a:solidFill>
      </dgm:spPr>
      <dgm:t>
        <a:bodyPr/>
        <a:lstStyle/>
        <a:p>
          <a:endParaRPr lang="zh-TW" altLang="en-US"/>
        </a:p>
      </dgm:t>
    </dgm:pt>
    <dgm:pt modelId="{98028958-9ED8-4ADC-8805-BCCF98B27EB2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壯遊須見</a:t>
          </a:r>
          <a:r>
            <a:rPr lang="zh-TW" altLang="en-US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太尉</a:t>
          </a:r>
          <a:endParaRPr lang="zh-TW" altLang="en-US" b="1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gm:t>
    </dgm:pt>
    <dgm:pt modelId="{B7E9A9E8-510D-47F4-AFC4-D7881320A4BA}" type="parTrans" cxnId="{0C8E3E86-1394-4B60-A187-0CB3D0D4237B}">
      <dgm:prSet/>
      <dgm:spPr/>
      <dgm:t>
        <a:bodyPr/>
        <a:lstStyle/>
        <a:p>
          <a:endParaRPr lang="zh-TW" altLang="en-US"/>
        </a:p>
      </dgm:t>
    </dgm:pt>
    <dgm:pt modelId="{FE8F854E-430D-4E37-BBB9-3B41181C4A31}" type="sibTrans" cxnId="{0C8E3E86-1394-4B60-A187-0CB3D0D4237B}">
      <dgm:prSet/>
      <dgm:spPr>
        <a:solidFill>
          <a:srgbClr val="002060"/>
        </a:solidFill>
      </dgm:spPr>
      <dgm:t>
        <a:bodyPr/>
        <a:lstStyle/>
        <a:p>
          <a:endParaRPr lang="zh-TW" altLang="en-US"/>
        </a:p>
      </dgm:t>
    </dgm:pt>
    <dgm:pt modelId="{07F0A555-E43C-45B0-BADA-6F968F13D553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見太尉以助益其</a:t>
          </a:r>
          <a:r>
            <a:rPr lang="zh-TW" altLang="en-US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文</a:t>
          </a:r>
          <a:endParaRPr lang="zh-TW" altLang="en-US" b="1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gm:t>
    </dgm:pt>
    <dgm:pt modelId="{4D1FD833-F2C9-4B00-9D56-6EE8148D7F5E}" type="parTrans" cxnId="{217341E1-5FED-431B-BBDD-72CE188E17B9}">
      <dgm:prSet/>
      <dgm:spPr/>
      <dgm:t>
        <a:bodyPr/>
        <a:lstStyle/>
        <a:p>
          <a:endParaRPr lang="zh-TW" altLang="en-US"/>
        </a:p>
      </dgm:t>
    </dgm:pt>
    <dgm:pt modelId="{0554C384-2865-46D7-9AEF-436FFDCF949A}" type="sibTrans" cxnId="{217341E1-5FED-431B-BBDD-72CE188E17B9}">
      <dgm:prSet/>
      <dgm:spPr>
        <a:solidFill>
          <a:srgbClr val="002060"/>
        </a:solidFill>
      </dgm:spPr>
      <dgm:t>
        <a:bodyPr/>
        <a:lstStyle/>
        <a:p>
          <a:endParaRPr lang="zh-TW" altLang="en-US"/>
        </a:p>
      </dgm:t>
    </dgm:pt>
    <dgm:pt modelId="{6BC80F9C-9AA6-4A56-BD5D-4B1F58DA035E}" type="pres">
      <dgm:prSet presAssocID="{E26E2527-D059-4748-A2E1-9E9FB17520F5}" presName="cycle" presStyleCnt="0">
        <dgm:presLayoutVars>
          <dgm:dir/>
          <dgm:resizeHandles val="exact"/>
        </dgm:presLayoutVars>
      </dgm:prSet>
      <dgm:spPr/>
    </dgm:pt>
    <dgm:pt modelId="{9FF679B5-44D7-4C92-816C-C9253AB0CF0E}" type="pres">
      <dgm:prSet presAssocID="{85BB33A9-1AD1-4CF7-8483-E35465ED913F}" presName="dummy" presStyleCnt="0"/>
      <dgm:spPr/>
    </dgm:pt>
    <dgm:pt modelId="{8DEE9B7E-9EE9-48B5-BFAE-F1D56E31F2EC}" type="pres">
      <dgm:prSet presAssocID="{85BB33A9-1AD1-4CF7-8483-E35465ED913F}" presName="node" presStyleLbl="revTx" presStyleIdx="0" presStyleCnt="4" custRadScaleRad="130181" custRadScaleInc="37093">
        <dgm:presLayoutVars>
          <dgm:bulletEnabled val="1"/>
        </dgm:presLayoutVars>
      </dgm:prSet>
      <dgm:spPr/>
    </dgm:pt>
    <dgm:pt modelId="{02B64BA3-27AB-4B7D-815B-A70BBF99F659}" type="pres">
      <dgm:prSet presAssocID="{53627092-A0D9-447F-AE6C-1BFBD091C63F}" presName="sibTrans" presStyleLbl="node1" presStyleIdx="0" presStyleCnt="4" custLinFactNeighborX="11562" custLinFactNeighborY="-10"/>
      <dgm:spPr/>
    </dgm:pt>
    <dgm:pt modelId="{83CE1DB1-4170-4F6C-A949-A6864D4D4CE7}" type="pres">
      <dgm:prSet presAssocID="{E9F760B1-47D9-4898-9E1D-BD2502626F37}" presName="dummy" presStyleCnt="0"/>
      <dgm:spPr/>
    </dgm:pt>
    <dgm:pt modelId="{5DB688CC-FB41-4692-9B65-97B18E0DF19E}" type="pres">
      <dgm:prSet presAssocID="{E9F760B1-47D9-4898-9E1D-BD2502626F37}" presName="node" presStyleLbl="revTx" presStyleIdx="1" presStyleCnt="4" custRadScaleRad="124805" custRadScaleInc="-22123">
        <dgm:presLayoutVars>
          <dgm:bulletEnabled val="1"/>
        </dgm:presLayoutVars>
      </dgm:prSet>
      <dgm:spPr/>
    </dgm:pt>
    <dgm:pt modelId="{406230B7-149A-4F4A-AA44-940DAEAA642C}" type="pres">
      <dgm:prSet presAssocID="{B0DBF948-644F-4D22-B812-6304323FADDE}" presName="sibTrans" presStyleLbl="node1" presStyleIdx="1" presStyleCnt="4" custScaleX="129031" custLinFactNeighborX="3639" custLinFactNeighborY="-1698"/>
      <dgm:spPr/>
    </dgm:pt>
    <dgm:pt modelId="{0EF00FDD-867C-4E0D-8D50-D6048C89CE24}" type="pres">
      <dgm:prSet presAssocID="{98028958-9ED8-4ADC-8805-BCCF98B27EB2}" presName="dummy" presStyleCnt="0"/>
      <dgm:spPr/>
    </dgm:pt>
    <dgm:pt modelId="{590E3EE8-6A92-4053-9720-FE186A65D088}" type="pres">
      <dgm:prSet presAssocID="{98028958-9ED8-4ADC-8805-BCCF98B27EB2}" presName="node" presStyleLbl="revTx" presStyleIdx="2" presStyleCnt="4" custRadScaleRad="126402" custRadScaleInc="24025">
        <dgm:presLayoutVars>
          <dgm:bulletEnabled val="1"/>
        </dgm:presLayoutVars>
      </dgm:prSet>
      <dgm:spPr/>
    </dgm:pt>
    <dgm:pt modelId="{8E61507A-BDB7-4F2F-942E-8566282DDD3C}" type="pres">
      <dgm:prSet presAssocID="{FE8F854E-430D-4E37-BBB9-3B41181C4A31}" presName="sibTrans" presStyleLbl="node1" presStyleIdx="2" presStyleCnt="4" custScaleX="117463"/>
      <dgm:spPr/>
    </dgm:pt>
    <dgm:pt modelId="{8B5AE656-2836-4FEB-BD3E-643E04CC4B37}" type="pres">
      <dgm:prSet presAssocID="{07F0A555-E43C-45B0-BADA-6F968F13D553}" presName="dummy" presStyleCnt="0"/>
      <dgm:spPr/>
    </dgm:pt>
    <dgm:pt modelId="{57A7E443-8876-4897-8005-4112F9A207FC}" type="pres">
      <dgm:prSet presAssocID="{07F0A555-E43C-45B0-BADA-6F968F13D553}" presName="node" presStyleLbl="revTx" presStyleIdx="3" presStyleCnt="4" custScaleX="120762">
        <dgm:presLayoutVars>
          <dgm:bulletEnabled val="1"/>
        </dgm:presLayoutVars>
      </dgm:prSet>
      <dgm:spPr/>
    </dgm:pt>
    <dgm:pt modelId="{0FAD63C2-57AA-4867-A574-B63ADB1CA226}" type="pres">
      <dgm:prSet presAssocID="{0554C384-2865-46D7-9AEF-436FFDCF949A}" presName="sibTrans" presStyleLbl="node1" presStyleIdx="3" presStyleCnt="4" custScaleX="146359" custLinFactNeighborX="1402" custLinFactNeighborY="8687"/>
      <dgm:spPr/>
    </dgm:pt>
  </dgm:ptLst>
  <dgm:cxnLst>
    <dgm:cxn modelId="{219851B5-5AEC-4526-B63B-3C6562792A1F}" srcId="{E26E2527-D059-4748-A2E1-9E9FB17520F5}" destId="{85BB33A9-1AD1-4CF7-8483-E35465ED913F}" srcOrd="0" destOrd="0" parTransId="{281A8456-B6FD-4E81-9451-C22F28FC70F1}" sibTransId="{53627092-A0D9-447F-AE6C-1BFBD091C63F}"/>
    <dgm:cxn modelId="{B6D117B9-17CB-478D-B614-38ADDC46AE25}" type="presOf" srcId="{53627092-A0D9-447F-AE6C-1BFBD091C63F}" destId="{02B64BA3-27AB-4B7D-815B-A70BBF99F659}" srcOrd="0" destOrd="0" presId="urn:microsoft.com/office/officeart/2005/8/layout/cycle1"/>
    <dgm:cxn modelId="{7726627A-0040-4ECE-92D4-A26D477A89B9}" type="presOf" srcId="{0554C384-2865-46D7-9AEF-436FFDCF949A}" destId="{0FAD63C2-57AA-4867-A574-B63ADB1CA226}" srcOrd="0" destOrd="0" presId="urn:microsoft.com/office/officeart/2005/8/layout/cycle1"/>
    <dgm:cxn modelId="{A5A24671-3A00-451E-BB90-12F3E3CCE33D}" srcId="{E26E2527-D059-4748-A2E1-9E9FB17520F5}" destId="{E9F760B1-47D9-4898-9E1D-BD2502626F37}" srcOrd="1" destOrd="0" parTransId="{B0471EFC-792B-46D4-85E6-A783ACDACB75}" sibTransId="{B0DBF948-644F-4D22-B812-6304323FADDE}"/>
    <dgm:cxn modelId="{7DDB85D2-21C6-464E-AD66-F1905013CEE5}" type="presOf" srcId="{FE8F854E-430D-4E37-BBB9-3B41181C4A31}" destId="{8E61507A-BDB7-4F2F-942E-8566282DDD3C}" srcOrd="0" destOrd="0" presId="urn:microsoft.com/office/officeart/2005/8/layout/cycle1"/>
    <dgm:cxn modelId="{217341E1-5FED-431B-BBDD-72CE188E17B9}" srcId="{E26E2527-D059-4748-A2E1-9E9FB17520F5}" destId="{07F0A555-E43C-45B0-BADA-6F968F13D553}" srcOrd="3" destOrd="0" parTransId="{4D1FD833-F2C9-4B00-9D56-6EE8148D7F5E}" sibTransId="{0554C384-2865-46D7-9AEF-436FFDCF949A}"/>
    <dgm:cxn modelId="{A276B850-DDD0-42D3-94A6-09A71D893509}" type="presOf" srcId="{E26E2527-D059-4748-A2E1-9E9FB17520F5}" destId="{6BC80F9C-9AA6-4A56-BD5D-4B1F58DA035E}" srcOrd="0" destOrd="0" presId="urn:microsoft.com/office/officeart/2005/8/layout/cycle1"/>
    <dgm:cxn modelId="{953B98B1-CAA3-46F3-9BA3-562483AF26F4}" type="presOf" srcId="{E9F760B1-47D9-4898-9E1D-BD2502626F37}" destId="{5DB688CC-FB41-4692-9B65-97B18E0DF19E}" srcOrd="0" destOrd="0" presId="urn:microsoft.com/office/officeart/2005/8/layout/cycle1"/>
    <dgm:cxn modelId="{95861571-D1A4-4371-A7F2-C64F5A6A4E17}" type="presOf" srcId="{98028958-9ED8-4ADC-8805-BCCF98B27EB2}" destId="{590E3EE8-6A92-4053-9720-FE186A65D088}" srcOrd="0" destOrd="0" presId="urn:microsoft.com/office/officeart/2005/8/layout/cycle1"/>
    <dgm:cxn modelId="{0C8E3E86-1394-4B60-A187-0CB3D0D4237B}" srcId="{E26E2527-D059-4748-A2E1-9E9FB17520F5}" destId="{98028958-9ED8-4ADC-8805-BCCF98B27EB2}" srcOrd="2" destOrd="0" parTransId="{B7E9A9E8-510D-47F4-AFC4-D7881320A4BA}" sibTransId="{FE8F854E-430D-4E37-BBB9-3B41181C4A31}"/>
    <dgm:cxn modelId="{6DDD0197-B8F6-4467-A3AF-41F32072B794}" type="presOf" srcId="{07F0A555-E43C-45B0-BADA-6F968F13D553}" destId="{57A7E443-8876-4897-8005-4112F9A207FC}" srcOrd="0" destOrd="0" presId="urn:microsoft.com/office/officeart/2005/8/layout/cycle1"/>
    <dgm:cxn modelId="{22F52F08-4A7A-49AE-9E37-95DEE2EAFE72}" type="presOf" srcId="{B0DBF948-644F-4D22-B812-6304323FADDE}" destId="{406230B7-149A-4F4A-AA44-940DAEAA642C}" srcOrd="0" destOrd="0" presId="urn:microsoft.com/office/officeart/2005/8/layout/cycle1"/>
    <dgm:cxn modelId="{4E8D2108-C7A6-413E-9697-E52003080A38}" type="presOf" srcId="{85BB33A9-1AD1-4CF7-8483-E35465ED913F}" destId="{8DEE9B7E-9EE9-48B5-BFAE-F1D56E31F2EC}" srcOrd="0" destOrd="0" presId="urn:microsoft.com/office/officeart/2005/8/layout/cycle1"/>
    <dgm:cxn modelId="{A3C1C122-BDC0-4418-A0A3-26B14ADC8859}" type="presParOf" srcId="{6BC80F9C-9AA6-4A56-BD5D-4B1F58DA035E}" destId="{9FF679B5-44D7-4C92-816C-C9253AB0CF0E}" srcOrd="0" destOrd="0" presId="urn:microsoft.com/office/officeart/2005/8/layout/cycle1"/>
    <dgm:cxn modelId="{E2DBDD9B-6B2E-421B-BE4D-4E968DB8F23D}" type="presParOf" srcId="{6BC80F9C-9AA6-4A56-BD5D-4B1F58DA035E}" destId="{8DEE9B7E-9EE9-48B5-BFAE-F1D56E31F2EC}" srcOrd="1" destOrd="0" presId="urn:microsoft.com/office/officeart/2005/8/layout/cycle1"/>
    <dgm:cxn modelId="{5CC658A4-4967-48EA-B075-6B3A4E6891D3}" type="presParOf" srcId="{6BC80F9C-9AA6-4A56-BD5D-4B1F58DA035E}" destId="{02B64BA3-27AB-4B7D-815B-A70BBF99F659}" srcOrd="2" destOrd="0" presId="urn:microsoft.com/office/officeart/2005/8/layout/cycle1"/>
    <dgm:cxn modelId="{88BE2962-D263-4C9A-AA17-F7E372FD7155}" type="presParOf" srcId="{6BC80F9C-9AA6-4A56-BD5D-4B1F58DA035E}" destId="{83CE1DB1-4170-4F6C-A949-A6864D4D4CE7}" srcOrd="3" destOrd="0" presId="urn:microsoft.com/office/officeart/2005/8/layout/cycle1"/>
    <dgm:cxn modelId="{6F2D1271-48F4-4643-9FB0-14C0BC1E2C9D}" type="presParOf" srcId="{6BC80F9C-9AA6-4A56-BD5D-4B1F58DA035E}" destId="{5DB688CC-FB41-4692-9B65-97B18E0DF19E}" srcOrd="4" destOrd="0" presId="urn:microsoft.com/office/officeart/2005/8/layout/cycle1"/>
    <dgm:cxn modelId="{4F4D8C69-6965-46E5-B7C9-1CBF167BA24B}" type="presParOf" srcId="{6BC80F9C-9AA6-4A56-BD5D-4B1F58DA035E}" destId="{406230B7-149A-4F4A-AA44-940DAEAA642C}" srcOrd="5" destOrd="0" presId="urn:microsoft.com/office/officeart/2005/8/layout/cycle1"/>
    <dgm:cxn modelId="{0512306B-97AD-4C72-A033-66A3DED5485D}" type="presParOf" srcId="{6BC80F9C-9AA6-4A56-BD5D-4B1F58DA035E}" destId="{0EF00FDD-867C-4E0D-8D50-D6048C89CE24}" srcOrd="6" destOrd="0" presId="urn:microsoft.com/office/officeart/2005/8/layout/cycle1"/>
    <dgm:cxn modelId="{2068533D-E30E-4D02-B557-197D48B03FCC}" type="presParOf" srcId="{6BC80F9C-9AA6-4A56-BD5D-4B1F58DA035E}" destId="{590E3EE8-6A92-4053-9720-FE186A65D088}" srcOrd="7" destOrd="0" presId="urn:microsoft.com/office/officeart/2005/8/layout/cycle1"/>
    <dgm:cxn modelId="{A3366E56-E4FE-4DD8-93C2-3E85DAC0B429}" type="presParOf" srcId="{6BC80F9C-9AA6-4A56-BD5D-4B1F58DA035E}" destId="{8E61507A-BDB7-4F2F-942E-8566282DDD3C}" srcOrd="8" destOrd="0" presId="urn:microsoft.com/office/officeart/2005/8/layout/cycle1"/>
    <dgm:cxn modelId="{6006E439-8983-4B42-86FC-8207F151A143}" type="presParOf" srcId="{6BC80F9C-9AA6-4A56-BD5D-4B1F58DA035E}" destId="{8B5AE656-2836-4FEB-BD3E-643E04CC4B37}" srcOrd="9" destOrd="0" presId="urn:microsoft.com/office/officeart/2005/8/layout/cycle1"/>
    <dgm:cxn modelId="{10F538C3-3CBA-453C-8B5C-01B124BC509F}" type="presParOf" srcId="{6BC80F9C-9AA6-4A56-BD5D-4B1F58DA035E}" destId="{57A7E443-8876-4897-8005-4112F9A207FC}" srcOrd="10" destOrd="0" presId="urn:microsoft.com/office/officeart/2005/8/layout/cycle1"/>
    <dgm:cxn modelId="{E78D46E1-6911-495C-BF92-289FC0A2A428}" type="presParOf" srcId="{6BC80F9C-9AA6-4A56-BD5D-4B1F58DA035E}" destId="{0FAD63C2-57AA-4867-A574-B63ADB1CA226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EE9B7E-9EE9-48B5-BFAE-F1D56E31F2EC}">
      <dsp:nvSpPr>
        <dsp:cNvPr id="0" name=""/>
        <dsp:cNvSpPr/>
      </dsp:nvSpPr>
      <dsp:spPr>
        <a:xfrm>
          <a:off x="5400595" y="72007"/>
          <a:ext cx="1759765" cy="175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kern="1200" dirty="0" smtClean="0">
              <a:latin typeface="標楷體" pitchFamily="65" charset="-120"/>
              <a:ea typeface="標楷體" pitchFamily="65" charset="-120"/>
            </a:rPr>
            <a:t>為文須</a:t>
          </a:r>
          <a:r>
            <a:rPr lang="zh-TW" altLang="en-US" sz="3900" b="1" kern="1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養氣</a:t>
          </a:r>
          <a:endParaRPr lang="zh-TW" altLang="en-US" sz="3900" b="1" kern="1200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sp:txBody>
      <dsp:txXfrm>
        <a:off x="5400595" y="72007"/>
        <a:ext cx="1759765" cy="1759765"/>
      </dsp:txXfrm>
    </dsp:sp>
    <dsp:sp modelId="{02B64BA3-27AB-4B7D-815B-A70BBF99F659}">
      <dsp:nvSpPr>
        <dsp:cNvPr id="0" name=""/>
        <dsp:cNvSpPr/>
      </dsp:nvSpPr>
      <dsp:spPr>
        <a:xfrm>
          <a:off x="2698431" y="-189694"/>
          <a:ext cx="4967557" cy="4967557"/>
        </a:xfrm>
        <a:prstGeom prst="circularArrow">
          <a:avLst>
            <a:gd name="adj1" fmla="val 6908"/>
            <a:gd name="adj2" fmla="val 465816"/>
            <a:gd name="adj3" fmla="val 1073123"/>
            <a:gd name="adj4" fmla="val 20840525"/>
            <a:gd name="adj5" fmla="val 8059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688CC-FB41-4692-9B65-97B18E0DF19E}">
      <dsp:nvSpPr>
        <dsp:cNvPr id="0" name=""/>
        <dsp:cNvSpPr/>
      </dsp:nvSpPr>
      <dsp:spPr>
        <a:xfrm>
          <a:off x="5184569" y="3208786"/>
          <a:ext cx="1759765" cy="175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kern="1200" dirty="0" smtClean="0"/>
            <a:t>養氣須</a:t>
          </a:r>
          <a:r>
            <a:rPr lang="zh-TW" altLang="en-US" sz="3900" b="1" i="0" kern="1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壯遊</a:t>
          </a:r>
          <a:endParaRPr lang="zh-TW" altLang="en-US" sz="3900" b="1" i="0" kern="1200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sp:txBody>
      <dsp:txXfrm>
        <a:off x="5184569" y="3208786"/>
        <a:ext cx="1759765" cy="1759765"/>
      </dsp:txXfrm>
    </dsp:sp>
    <dsp:sp modelId="{406230B7-149A-4F4A-AA44-940DAEAA642C}">
      <dsp:nvSpPr>
        <dsp:cNvPr id="0" name=""/>
        <dsp:cNvSpPr/>
      </dsp:nvSpPr>
      <dsp:spPr>
        <a:xfrm>
          <a:off x="940602" y="523778"/>
          <a:ext cx="6409688" cy="4967557"/>
        </a:xfrm>
        <a:prstGeom prst="circularArrow">
          <a:avLst>
            <a:gd name="adj1" fmla="val 6908"/>
            <a:gd name="adj2" fmla="val 465816"/>
            <a:gd name="adj3" fmla="val 7005230"/>
            <a:gd name="adj4" fmla="val 3283117"/>
            <a:gd name="adj5" fmla="val 8059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E3EE8-6A92-4053-9720-FE186A65D088}">
      <dsp:nvSpPr>
        <dsp:cNvPr id="0" name=""/>
        <dsp:cNvSpPr/>
      </dsp:nvSpPr>
      <dsp:spPr>
        <a:xfrm>
          <a:off x="1008116" y="3208786"/>
          <a:ext cx="1759765" cy="175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kern="1200" dirty="0" smtClean="0">
              <a:solidFill>
                <a:schemeClr val="tx1"/>
              </a:solidFill>
            </a:rPr>
            <a:t>壯遊須見</a:t>
          </a:r>
          <a:r>
            <a:rPr lang="zh-TW" altLang="en-US" sz="3900" b="1" kern="1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太尉</a:t>
          </a:r>
          <a:endParaRPr lang="zh-TW" altLang="en-US" sz="3900" b="1" kern="1200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sp:txBody>
      <dsp:txXfrm>
        <a:off x="1008116" y="3208786"/>
        <a:ext cx="1759765" cy="1759765"/>
      </dsp:txXfrm>
    </dsp:sp>
    <dsp:sp modelId="{8E61507A-BDB7-4F2F-942E-8566282DDD3C}">
      <dsp:nvSpPr>
        <dsp:cNvPr id="0" name=""/>
        <dsp:cNvSpPr/>
      </dsp:nvSpPr>
      <dsp:spPr>
        <a:xfrm>
          <a:off x="641822" y="785488"/>
          <a:ext cx="5835041" cy="4967557"/>
        </a:xfrm>
        <a:prstGeom prst="circularArrow">
          <a:avLst>
            <a:gd name="adj1" fmla="val 6908"/>
            <a:gd name="adj2" fmla="val 465816"/>
            <a:gd name="adj3" fmla="val 12822153"/>
            <a:gd name="adj4" fmla="val 10898458"/>
            <a:gd name="adj5" fmla="val 8059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7E443-8876-4897-8005-4112F9A207FC}">
      <dsp:nvSpPr>
        <dsp:cNvPr id="0" name=""/>
        <dsp:cNvSpPr/>
      </dsp:nvSpPr>
      <dsp:spPr>
        <a:xfrm>
          <a:off x="1441653" y="110963"/>
          <a:ext cx="2125128" cy="175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kern="1200" dirty="0" smtClean="0">
              <a:latin typeface="標楷體" pitchFamily="65" charset="-120"/>
              <a:ea typeface="標楷體" pitchFamily="65" charset="-120"/>
            </a:rPr>
            <a:t>見太尉以助益其</a:t>
          </a:r>
          <a:r>
            <a:rPr lang="zh-TW" altLang="en-US" sz="3900" b="1" kern="1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文</a:t>
          </a:r>
          <a:endParaRPr lang="zh-TW" altLang="en-US" sz="3900" b="1" kern="1200" dirty="0">
            <a:solidFill>
              <a:srgbClr val="FF0000"/>
            </a:solidFill>
            <a:latin typeface="標楷體" pitchFamily="65" charset="-120"/>
            <a:ea typeface="標楷體" pitchFamily="65" charset="-120"/>
          </a:endParaRPr>
        </a:p>
      </dsp:txBody>
      <dsp:txXfrm>
        <a:off x="1441653" y="110963"/>
        <a:ext cx="2125128" cy="1759765"/>
      </dsp:txXfrm>
    </dsp:sp>
    <dsp:sp modelId="{0FAD63C2-57AA-4867-A574-B63ADB1CA226}">
      <dsp:nvSpPr>
        <dsp:cNvPr id="0" name=""/>
        <dsp:cNvSpPr/>
      </dsp:nvSpPr>
      <dsp:spPr>
        <a:xfrm>
          <a:off x="1221325" y="88349"/>
          <a:ext cx="7270466" cy="4967557"/>
        </a:xfrm>
        <a:prstGeom prst="circularArrow">
          <a:avLst>
            <a:gd name="adj1" fmla="val 6908"/>
            <a:gd name="adj2" fmla="val 465816"/>
            <a:gd name="adj3" fmla="val 16747691"/>
            <a:gd name="adj4" fmla="val 14082637"/>
            <a:gd name="adj5" fmla="val 8059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1C845-5E44-423C-9608-96CA6323AD2F}" type="datetimeFigureOut">
              <a:rPr lang="zh-TW" altLang="en-US" smtClean="0"/>
              <a:pPr/>
              <a:t>2012/12/24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CD245-C7B3-4364-9428-2503FE5313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CD245-C7B3-4364-9428-2503FE531374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DE4F4-48DE-455C-967A-47DCDB7F3A4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0DE0F-00B1-4E72-925F-D1EFED4AEC4D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1C0B1-4DD2-4DAB-BCA4-83CBBCB13DE1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EE3D3-9EBC-475A-B519-B102CF2E5F2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CC88B-09EC-4388-9B86-0713FE66A2FE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46954-6AC2-46A6-80C9-2A030527704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61D37-4495-401F-B5A1-317B2D3F3C7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13BF6-477F-4048-8C0E-ECBF7C2E75C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BA6C9-4B4F-47FC-83E4-961ADB6261F0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C7B2-0086-4ED8-B918-5C9EDCBDE1D1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BB07A-EB3B-4617-91FD-8BDF9288991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TW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TW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C55C6A-DBBC-44B6-AD92-490088D7A6B2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zh.wikipedia.org/wiki/%E6%AC%A7%E9%98%B3%E4%BF%A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pconline.com.cn/images/html/viewpic_pclady.htm?http://www.pclady.com.cn/style/xz/lldd/0601/pic/1_1.jpg&amp;namecode=jujia&amp;subnamecode=jujiahom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rivage.co.uk/cn/maison_blanche/images/ph_barn.jpg',%20'The%20Barn',%20'500',%20'375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untitled"/>
          <p:cNvPicPr>
            <a:picLocks noChangeAspect="1" noChangeArrowheads="1"/>
          </p:cNvPicPr>
          <p:nvPr/>
        </p:nvPicPr>
        <p:blipFill>
          <a:blip r:embed="rId3" cstate="print">
            <a:lum bright="36000" contrast="-54000"/>
          </a:blip>
          <a:srcRect/>
          <a:stretch>
            <a:fillRect/>
          </a:stretch>
        </p:blipFill>
        <p:spPr bwMode="auto">
          <a:xfrm>
            <a:off x="0" y="1125538"/>
            <a:ext cx="9217025" cy="4608512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56792"/>
            <a:ext cx="7772400" cy="2043659"/>
          </a:xfrm>
        </p:spPr>
        <p:txBody>
          <a:bodyPr/>
          <a:lstStyle/>
          <a:p>
            <a:r>
              <a:rPr lang="zh-TW" altLang="en-US" sz="7200" b="1" dirty="0" smtClean="0">
                <a:latin typeface="華康行楷體W5(P)" pitchFamily="66" charset="-120"/>
                <a:ea typeface="華康行楷體W5(P)" pitchFamily="66" charset="-120"/>
              </a:rPr>
              <a:t>上樞密韓太尉書</a:t>
            </a:r>
            <a:endParaRPr lang="zh-TW" altLang="zh-TW" sz="7200" b="1" dirty="0">
              <a:latin typeface="華康行楷體W5(P)" pitchFamily="66" charset="-120"/>
              <a:ea typeface="華康行楷體W5(P)" pitchFamily="66" charset="-12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作者：</a:t>
            </a:r>
            <a:r>
              <a:rPr lang="zh-TW" altLang="en-US" b="1" u="sng" dirty="0" smtClean="0">
                <a:latin typeface="標楷體" pitchFamily="65" charset="-120"/>
                <a:ea typeface="標楷體" pitchFamily="65" charset="-120"/>
              </a:rPr>
              <a:t>北宋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‧</a:t>
            </a:r>
            <a:r>
              <a:rPr lang="zh-TW" altLang="en-US" b="1" u="sng" dirty="0" smtClean="0">
                <a:latin typeface="標楷體" pitchFamily="65" charset="-120"/>
                <a:ea typeface="標楷體" pitchFamily="65" charset="-120"/>
              </a:rPr>
              <a:t>蘇轍</a:t>
            </a:r>
            <a:endParaRPr lang="en-US" altLang="zh-TW" b="1" u="sng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授課教師：</a:t>
            </a:r>
            <a:r>
              <a:rPr lang="zh-TW" altLang="en-US" u="sng" dirty="0" smtClean="0">
                <a:latin typeface="標楷體" pitchFamily="65" charset="-120"/>
                <a:ea typeface="標楷體" pitchFamily="65" charset="-120"/>
              </a:rPr>
              <a:t>紀佳琪</a:t>
            </a:r>
            <a:endParaRPr lang="zh-TW" altLang="zh-TW" u="sng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advTm="1645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壹、作者─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蘇轍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字號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蘇轍，字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子由</a:t>
            </a: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、叔同。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晚號欒城、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潁濱遺老</a:t>
            </a: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，諡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文定</a:t>
            </a: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人稱</a:t>
            </a:r>
            <a:r>
              <a:rPr lang="zh-TW" altLang="en-US" sz="26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小蘇</a:t>
            </a: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、蘇次公、蘇循州。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籍地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眉州眉山</a:t>
            </a: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人</a:t>
            </a:r>
            <a:r>
              <a:rPr lang="en-US" altLang="zh-TW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今四川省眉山市</a:t>
            </a:r>
            <a:r>
              <a:rPr lang="en-US" altLang="zh-TW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600" dirty="0" smtClean="0">
              <a:solidFill>
                <a:srgbClr val="080808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祖籍趙郡欒城，後移居眉州眉山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生卒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zh-TW" altLang="en-US" sz="26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生於仁宗寶元二年，卒於徽宗政和二年，享年七十四。</a:t>
            </a:r>
            <a:endParaRPr lang="en-US" altLang="zh-TW" sz="2600" dirty="0" smtClean="0">
              <a:solidFill>
                <a:srgbClr val="080808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endParaRPr lang="en-US" altLang="zh-TW" sz="2600" dirty="0" smtClean="0">
              <a:solidFill>
                <a:srgbClr val="080808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ct val="80000"/>
              </a:lnSpc>
              <a:spcBef>
                <a:spcPct val="15000"/>
              </a:spcBef>
              <a:buNone/>
            </a:pPr>
            <a:endParaRPr lang="zh-TW" altLang="en-US" dirty="0"/>
          </a:p>
        </p:txBody>
      </p:sp>
      <p:pic>
        <p:nvPicPr>
          <p:cNvPr id="4" name="Picture 4" descr="蘇轍大頭"/>
          <p:cNvPicPr>
            <a:picLocks noChangeAspect="1" noChangeArrowheads="1"/>
          </p:cNvPicPr>
          <p:nvPr/>
        </p:nvPicPr>
        <p:blipFill>
          <a:blip r:embed="rId2" cstate="print"/>
          <a:srcRect l="2499" t="613" r="2986" b="1399"/>
          <a:stretch>
            <a:fillRect/>
          </a:stretch>
        </p:blipFill>
        <p:spPr bwMode="auto">
          <a:xfrm>
            <a:off x="6300192" y="1268760"/>
            <a:ext cx="23082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57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家世背景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母─自幼受教於程氏</a:t>
            </a:r>
            <a:endParaRPr lang="en-US" altLang="zh-TW" dirty="0" smtClean="0"/>
          </a:p>
          <a:p>
            <a:r>
              <a:rPr lang="zh-TW" altLang="en-US" dirty="0" smtClean="0"/>
              <a:t>父─</a:t>
            </a:r>
            <a:r>
              <a:rPr lang="zh-TW" altLang="en-US" b="1" u="sng" dirty="0" smtClean="0">
                <a:solidFill>
                  <a:srgbClr val="FF0000"/>
                </a:solidFill>
              </a:rPr>
              <a:t>蘇洵</a:t>
            </a:r>
            <a:r>
              <a:rPr lang="zh-TW" altLang="zh-TW" dirty="0" smtClean="0"/>
              <a:t>（老蘇）</a:t>
            </a:r>
            <a:r>
              <a:rPr lang="zh-TW" altLang="en-US" dirty="0" smtClean="0"/>
              <a:t>字</a:t>
            </a:r>
            <a:r>
              <a:rPr lang="zh-TW" altLang="zh-TW" dirty="0" smtClean="0"/>
              <a:t>明允</a:t>
            </a:r>
            <a:r>
              <a:rPr lang="en-US" altLang="zh-TW" dirty="0" smtClean="0"/>
              <a:t>  </a:t>
            </a:r>
            <a:r>
              <a:rPr lang="zh-TW" altLang="en-US" dirty="0" smtClean="0"/>
              <a:t>號</a:t>
            </a:r>
            <a:r>
              <a:rPr lang="zh-TW" altLang="zh-TW" dirty="0" smtClean="0"/>
              <a:t>老泉</a:t>
            </a:r>
          </a:p>
          <a:p>
            <a:pPr>
              <a:buNone/>
            </a:pPr>
            <a:r>
              <a:rPr lang="en-US" altLang="zh-TW" dirty="0" smtClean="0"/>
              <a:t>         </a:t>
            </a:r>
            <a:r>
              <a:rPr lang="zh-TW" altLang="en-US" dirty="0" smtClean="0"/>
              <a:t>文風：</a:t>
            </a:r>
            <a:r>
              <a:rPr lang="zh-TW" altLang="zh-TW" dirty="0" smtClean="0"/>
              <a:t>古勁簡直</a:t>
            </a:r>
            <a:r>
              <a:rPr lang="en-US" altLang="zh-TW" dirty="0" smtClean="0"/>
              <a:t>   </a:t>
            </a:r>
            <a:r>
              <a:rPr lang="zh-TW" altLang="en-US" dirty="0" smtClean="0"/>
              <a:t>作品集：</a:t>
            </a:r>
            <a:r>
              <a:rPr lang="zh-TW" altLang="zh-TW" b="1" u="sng" dirty="0" smtClean="0"/>
              <a:t>嘉祐集</a:t>
            </a:r>
            <a:endParaRPr lang="en-US" altLang="zh-TW" b="1" u="sng" dirty="0" smtClean="0"/>
          </a:p>
          <a:p>
            <a:pPr>
              <a:buNone/>
            </a:pPr>
            <a:endParaRPr lang="en-US" altLang="zh-TW" b="1" u="sng" dirty="0" smtClean="0"/>
          </a:p>
          <a:p>
            <a:r>
              <a:rPr lang="zh-TW" altLang="en-US" dirty="0" smtClean="0"/>
              <a:t>兄─</a:t>
            </a:r>
            <a:r>
              <a:rPr lang="zh-TW" altLang="zh-TW" b="1" u="sng" dirty="0" smtClean="0">
                <a:solidFill>
                  <a:srgbClr val="FF0000"/>
                </a:solidFill>
              </a:rPr>
              <a:t>蘇軾</a:t>
            </a:r>
            <a:r>
              <a:rPr lang="zh-TW" altLang="zh-TW" dirty="0" smtClean="0"/>
              <a:t>（大蘇）</a:t>
            </a:r>
            <a:r>
              <a:rPr lang="zh-TW" altLang="en-US" dirty="0" smtClean="0"/>
              <a:t>字</a:t>
            </a:r>
            <a:r>
              <a:rPr lang="zh-TW" altLang="zh-TW" dirty="0" smtClean="0"/>
              <a:t>子瞻</a:t>
            </a:r>
            <a:r>
              <a:rPr lang="en-US" altLang="zh-TW" dirty="0" smtClean="0"/>
              <a:t>    </a:t>
            </a:r>
            <a:r>
              <a:rPr lang="zh-TW" altLang="en-US" dirty="0" smtClean="0"/>
              <a:t>號</a:t>
            </a:r>
            <a:r>
              <a:rPr lang="zh-TW" altLang="zh-TW" dirty="0" smtClean="0"/>
              <a:t>東坡居士</a:t>
            </a:r>
          </a:p>
          <a:p>
            <a:pPr>
              <a:buNone/>
            </a:pPr>
            <a:r>
              <a:rPr lang="en-US" altLang="zh-TW" dirty="0" smtClean="0"/>
              <a:t>                 </a:t>
            </a:r>
            <a:r>
              <a:rPr lang="zh-TW" altLang="en-US" dirty="0" smtClean="0"/>
              <a:t>文風：</a:t>
            </a:r>
            <a:r>
              <a:rPr lang="zh-TW" altLang="zh-TW" dirty="0" smtClean="0"/>
              <a:t>汪洋宏肆</a:t>
            </a:r>
            <a:r>
              <a:rPr lang="en-US" altLang="zh-TW" dirty="0" smtClean="0"/>
              <a:t>    </a:t>
            </a:r>
            <a:r>
              <a:rPr lang="zh-TW" altLang="en-US" dirty="0" smtClean="0"/>
              <a:t>作品集：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dirty="0" smtClean="0"/>
              <a:t>                 </a:t>
            </a:r>
            <a:r>
              <a:rPr lang="zh-TW" altLang="zh-TW" b="1" u="sng" dirty="0" smtClean="0"/>
              <a:t>東坡</a:t>
            </a:r>
            <a:r>
              <a:rPr lang="zh-TW" altLang="en-US" b="1" u="sng" dirty="0" smtClean="0"/>
              <a:t>全集</a:t>
            </a:r>
            <a:endParaRPr lang="zh-TW" altLang="zh-TW" b="1" u="sng" dirty="0" smtClean="0"/>
          </a:p>
          <a:p>
            <a:pPr>
              <a:buNone/>
            </a:pPr>
            <a:endParaRPr lang="zh-TW" altLang="zh-TW" b="1" u="sng" dirty="0" smtClean="0"/>
          </a:p>
          <a:p>
            <a:endParaRPr lang="zh-TW" altLang="en-US" dirty="0"/>
          </a:p>
        </p:txBody>
      </p:sp>
      <p:pic>
        <p:nvPicPr>
          <p:cNvPr id="6" name="Picture 4" descr="蘇洵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68344" y="476672"/>
            <a:ext cx="1475656" cy="332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 descr="http://ts4.mm.bing.net/th?id=H.4705562717129895&amp;pid=15.1"/>
          <p:cNvPicPr>
            <a:picLocks noChangeAspect="1" noChangeArrowheads="1"/>
          </p:cNvPicPr>
          <p:nvPr/>
        </p:nvPicPr>
        <p:blipFill>
          <a:blip r:embed="rId4" cstate="print"/>
          <a:srcRect t="13645"/>
          <a:stretch>
            <a:fillRect/>
          </a:stretch>
        </p:blipFill>
        <p:spPr bwMode="auto">
          <a:xfrm>
            <a:off x="251520" y="4572797"/>
            <a:ext cx="2160240" cy="2285203"/>
          </a:xfrm>
          <a:prstGeom prst="rect">
            <a:avLst/>
          </a:prstGeom>
          <a:noFill/>
        </p:spPr>
      </p:pic>
      <p:sp>
        <p:nvSpPr>
          <p:cNvPr id="7" name="向右箭號 6"/>
          <p:cNvSpPr/>
          <p:nvPr/>
        </p:nvSpPr>
        <p:spPr>
          <a:xfrm>
            <a:off x="6588224" y="980728"/>
            <a:ext cx="100811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</a:rPr>
              <a:t>蘇洵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0" name="向左箭號 9"/>
          <p:cNvSpPr/>
          <p:nvPr/>
        </p:nvSpPr>
        <p:spPr>
          <a:xfrm>
            <a:off x="2411760" y="6021288"/>
            <a:ext cx="1152128" cy="8367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</a:rPr>
              <a:t>蘇軾</a:t>
            </a:r>
            <a:endParaRPr lang="zh-TW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zh-TW" altLang="en-US" dirty="0" smtClean="0"/>
              <a:t>蘇洵</a:t>
            </a:r>
            <a:r>
              <a:rPr lang="en-US" altLang="zh-TW" dirty="0" smtClean="0"/>
              <a:t>〈</a:t>
            </a:r>
            <a:r>
              <a:rPr lang="zh-TW" altLang="en-US" dirty="0" smtClean="0"/>
              <a:t>名二字說</a:t>
            </a:r>
            <a:r>
              <a:rPr lang="en-US" altLang="zh-TW" dirty="0" smtClean="0"/>
              <a:t>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輻、輪、蓋、軫，皆有職乎車，而軾獨無所為者。雖然，去軾則吾未見其為完車也。軾乎，吾懼汝不外飾也。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天下之車，莫不由轍，而言車之功，轍不與焉。雖然，車仆馬斃，而患不及轍。</a:t>
            </a:r>
            <a:r>
              <a:rPr lang="zh-TW" altLang="en-US" sz="2800" u="sng" dirty="0" smtClean="0">
                <a:latin typeface="標楷體" pitchFamily="65" charset="-120"/>
                <a:ea typeface="標楷體" pitchFamily="65" charset="-120"/>
              </a:rPr>
              <a:t>是轍者，善處乎禍福之間也。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轍乎，吾知免矣。</a:t>
            </a:r>
          </a:p>
          <a:p>
            <a:endParaRPr lang="zh-TW" altLang="en-US" dirty="0"/>
          </a:p>
        </p:txBody>
      </p:sp>
      <p:pic>
        <p:nvPicPr>
          <p:cNvPr id="5" name="Picture 5" descr="day7xian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996216"/>
            <a:ext cx="3816424" cy="286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8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四川眉山三蘇像 </a:t>
            </a:r>
            <a:endParaRPr lang="zh-TW" altLang="en-US" dirty="0"/>
          </a:p>
        </p:txBody>
      </p:sp>
      <p:pic>
        <p:nvPicPr>
          <p:cNvPr id="4" name="Picture 7" descr="rb06093002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96752"/>
            <a:ext cx="6192688" cy="533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7884368" y="476672"/>
            <a:ext cx="864096" cy="59046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6000" dirty="0" smtClean="0">
                <a:solidFill>
                  <a:schemeClr val="tx1"/>
                </a:solidFill>
                <a:latin typeface="華康行楷體W5(P)" pitchFamily="66" charset="-120"/>
                <a:ea typeface="華康行楷體W5(P)" pitchFamily="66" charset="-120"/>
              </a:rPr>
              <a:t>一門父子三詞客</a:t>
            </a:r>
            <a:endParaRPr lang="zh-TW" altLang="en-US" sz="6000" dirty="0">
              <a:solidFill>
                <a:schemeClr val="tx1"/>
              </a:solidFill>
              <a:latin typeface="華康行楷體W5(P)" pitchFamily="66" charset="-120"/>
              <a:ea typeface="華康行楷體W5(P)" pitchFamily="66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76672"/>
            <a:ext cx="864096" cy="59046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6000" dirty="0" smtClean="0">
                <a:solidFill>
                  <a:schemeClr val="tx1"/>
                </a:solidFill>
                <a:latin typeface="華康行楷體W5(P)" pitchFamily="66" charset="-120"/>
                <a:ea typeface="華康行楷體W5(P)" pitchFamily="66" charset="-120"/>
              </a:rPr>
              <a:t>千古文章四大家</a:t>
            </a:r>
            <a:endParaRPr lang="zh-TW" altLang="en-US" sz="6000" dirty="0">
              <a:solidFill>
                <a:schemeClr val="tx1"/>
              </a:solidFill>
              <a:latin typeface="華康行楷體W5(P)" pitchFamily="66" charset="-120"/>
              <a:ea typeface="華康行楷體W5(P)" pitchFamily="66" charset="-120"/>
            </a:endParaRPr>
          </a:p>
        </p:txBody>
      </p:sp>
    </p:spTree>
  </p:cSld>
  <p:clrMapOvr>
    <a:masterClrMapping/>
  </p:clrMapOvr>
  <p:transition advTm="5160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/>
              <a:t>經歷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/>
          <a:lstStyle/>
          <a:p>
            <a:pPr eaLnBrk="1" hangingPunct="1">
              <a:lnSpc>
                <a:spcPct val="75000"/>
              </a:lnSpc>
              <a:spcBef>
                <a:spcPct val="10000"/>
              </a:spcBef>
              <a:buFontTx/>
              <a:buNone/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ea typeface="標楷體" pitchFamily="65" charset="-120"/>
              </a:rPr>
              <a:t>經歷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800" dirty="0" smtClean="0">
                <a:ea typeface="標楷體" pitchFamily="65" charset="-120"/>
              </a:rPr>
              <a:t>仁宗嘉祐二年（西元</a:t>
            </a:r>
            <a:r>
              <a:rPr lang="en-US" altLang="zh-TW" sz="2800" dirty="0" smtClean="0">
                <a:ea typeface="標楷體" pitchFamily="65" charset="-120"/>
              </a:rPr>
              <a:t>1057</a:t>
            </a:r>
            <a:r>
              <a:rPr lang="zh-TW" altLang="en-US" sz="2800" dirty="0" smtClean="0">
                <a:ea typeface="標楷體" pitchFamily="65" charset="-120"/>
              </a:rPr>
              <a:t>年） ，十九歲與兄同榜登科。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800" dirty="0" smtClean="0">
                <a:ea typeface="標楷體" pitchFamily="65" charset="-120"/>
              </a:rPr>
              <a:t>神宗熙寧二年（西元</a:t>
            </a:r>
            <a:r>
              <a:rPr lang="en-US" altLang="zh-TW" sz="2800" dirty="0" smtClean="0">
                <a:ea typeface="標楷體" pitchFamily="65" charset="-120"/>
              </a:rPr>
              <a:t>1069</a:t>
            </a:r>
            <a:r>
              <a:rPr lang="zh-TW" altLang="en-US" sz="2800" dirty="0" smtClean="0">
                <a:ea typeface="標楷體" pitchFamily="65" charset="-120"/>
              </a:rPr>
              <a:t>年），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反對王安石新法</a:t>
            </a:r>
            <a:r>
              <a:rPr lang="zh-TW" altLang="en-US" sz="2800" dirty="0" smtClean="0">
                <a:ea typeface="標楷體" pitchFamily="65" charset="-120"/>
              </a:rPr>
              <a:t>，出為河南推官。</a:t>
            </a:r>
            <a:endParaRPr lang="en-US" altLang="zh-TW" sz="2800" dirty="0" smtClean="0">
              <a:ea typeface="標楷體" pitchFamily="65" charset="-120"/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800" dirty="0" smtClean="0">
                <a:ea typeface="標楷體" pitchFamily="65" charset="-120"/>
              </a:rPr>
              <a:t>哲宗元祐元年（西元</a:t>
            </a:r>
            <a:r>
              <a:rPr lang="en-US" altLang="zh-TW" sz="2800" dirty="0" smtClean="0">
                <a:ea typeface="標楷體" pitchFamily="65" charset="-120"/>
              </a:rPr>
              <a:t>1086</a:t>
            </a:r>
            <a:r>
              <a:rPr lang="zh-TW" altLang="en-US" sz="2800" dirty="0" smtClean="0">
                <a:ea typeface="標楷體" pitchFamily="65" charset="-120"/>
              </a:rPr>
              <a:t>年），司馬光主政，新黨失勢，轍入京為右司諫，累官至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門下侍郎</a:t>
            </a:r>
            <a:r>
              <a:rPr lang="en-US" altLang="zh-TW" sz="2800" dirty="0" smtClean="0">
                <a:solidFill>
                  <a:srgbClr val="FF0000"/>
                </a:solidFill>
                <a:ea typeface="標楷體" pitchFamily="65" charset="-120"/>
              </a:rPr>
              <a:t>(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相當於副宰相</a:t>
            </a:r>
            <a:r>
              <a:rPr lang="en-US" altLang="zh-TW" sz="2800" dirty="0" smtClean="0">
                <a:solidFill>
                  <a:srgbClr val="FF0000"/>
                </a:solidFill>
                <a:ea typeface="標楷體" pitchFamily="65" charset="-120"/>
              </a:rPr>
              <a:t>)</a:t>
            </a:r>
            <a:r>
              <a:rPr lang="zh-TW" altLang="en-US" sz="2800" dirty="0" smtClean="0">
                <a:ea typeface="標楷體" pitchFamily="65" charset="-120"/>
              </a:rPr>
              <a:t>。</a:t>
            </a:r>
            <a:endParaRPr lang="en-US" altLang="zh-TW" sz="2800" dirty="0" smtClean="0">
              <a:ea typeface="標楷體" pitchFamily="65" charset="-120"/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endParaRPr lang="en-US" altLang="zh-TW" sz="2800" dirty="0" smtClean="0">
              <a:ea typeface="標楷體" pitchFamily="65" charset="-120"/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800" dirty="0" smtClean="0">
                <a:ea typeface="標楷體" pitchFamily="65" charset="-120"/>
              </a:rPr>
              <a:t>哲宗元祐八年（西元</a:t>
            </a:r>
            <a:r>
              <a:rPr lang="en-US" altLang="zh-TW" sz="2800" dirty="0" smtClean="0">
                <a:ea typeface="標楷體" pitchFamily="65" charset="-120"/>
              </a:rPr>
              <a:t>1093</a:t>
            </a:r>
            <a:r>
              <a:rPr lang="zh-TW" altLang="en-US" sz="2800" dirty="0" smtClean="0">
                <a:ea typeface="標楷體" pitchFamily="65" charset="-120"/>
              </a:rPr>
              <a:t>年），新黨得勢貶河南、</a:t>
            </a:r>
            <a:r>
              <a:rPr lang="zh-TW" altLang="en-US" sz="2800" b="1" dirty="0" smtClean="0">
                <a:ea typeface="標楷體" pitchFamily="65" charset="-120"/>
              </a:rPr>
              <a:t>廣東</a:t>
            </a:r>
            <a:r>
              <a:rPr lang="zh-TW" altLang="en-US" sz="2800" dirty="0" smtClean="0">
                <a:ea typeface="標楷體" pitchFamily="65" charset="-120"/>
              </a:rPr>
              <a:t>等地。</a:t>
            </a:r>
            <a:endParaRPr lang="en-US" altLang="zh-TW" sz="2800" dirty="0" smtClean="0">
              <a:ea typeface="標楷體" pitchFamily="65" charset="-120"/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800" dirty="0" smtClean="0">
                <a:ea typeface="標楷體" pitchFamily="65" charset="-120"/>
              </a:rPr>
              <a:t>徽宗靖國元年（西元</a:t>
            </a:r>
            <a:r>
              <a:rPr lang="en-US" altLang="zh-TW" sz="2800" dirty="0" smtClean="0">
                <a:ea typeface="標楷體" pitchFamily="65" charset="-120"/>
              </a:rPr>
              <a:t>1101</a:t>
            </a:r>
            <a:r>
              <a:rPr lang="zh-TW" altLang="en-US" sz="2800" dirty="0" smtClean="0">
                <a:ea typeface="標楷體" pitchFamily="65" charset="-120"/>
              </a:rPr>
              <a:t>年） ，歸隱許州（今河南省許昌市），築室潁水之濱，自號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潁濱遺老</a:t>
            </a:r>
            <a:r>
              <a:rPr lang="zh-TW" altLang="en-US" sz="2800" dirty="0" smtClean="0">
                <a:ea typeface="標楷體" pitchFamily="65" charset="-120"/>
              </a:rPr>
              <a:t>，讀書學禪以終。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2800" dirty="0" smtClean="0">
              <a:ea typeface="標楷體" pitchFamily="65" charset="-120"/>
            </a:endParaRPr>
          </a:p>
        </p:txBody>
      </p:sp>
    </p:spTree>
  </p:cSld>
  <p:clrMapOvr>
    <a:masterClrMapping/>
  </p:clrMapOvr>
  <p:transition advTm="18318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597352"/>
          </a:xfrm>
        </p:spPr>
        <p:txBody>
          <a:bodyPr/>
          <a:lstStyle/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許由洗耳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2"/>
            <a:r>
              <a:rPr lang="zh-TW" altLang="en-US" dirty="0" smtClean="0"/>
              <a:t>許由歸隱山林，優游自得，聽到帝堯欲讓位於己，便感到耳朵受到汙染，因而臨水洗耳</a:t>
            </a:r>
            <a:endParaRPr lang="en-US" altLang="zh-TW" dirty="0" smtClean="0"/>
          </a:p>
          <a:p>
            <a:pPr lvl="2"/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比喻心性曠達，超脫於物外，而以接觸塵俗之物為恥</a:t>
            </a:r>
            <a:endParaRPr lang="en-US" altLang="zh-TW" dirty="0" smtClean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許由棄瓢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2"/>
            <a:r>
              <a:rPr lang="zh-TW" altLang="en-US" dirty="0" smtClean="0"/>
              <a:t>帝堯時高士許由常用手捧水喝，別人送他瓢，他用過後掛在樹上。後嫌風吹瓢動之聲太吵，就把瓢扔掉</a:t>
            </a:r>
            <a:endParaRPr lang="en-US" altLang="zh-TW" dirty="0" smtClean="0"/>
          </a:p>
          <a:p>
            <a:pPr lvl="2"/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比喻隱逸傲世</a:t>
            </a:r>
            <a:endParaRPr lang="zh-TW" altLang="en-US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6" descr="F2003112117430700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923928" y="3717032"/>
            <a:ext cx="4320480" cy="30902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796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zh-TW" altLang="en-US" b="1" dirty="0" smtClean="0"/>
              <a:t>性格、主張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5000"/>
              </a:lnSpc>
              <a:spcBef>
                <a:spcPct val="10000"/>
              </a:spcBef>
              <a:buNone/>
            </a:pPr>
            <a:r>
              <a:rPr lang="zh-TW" altLang="en-US" sz="2800" b="1" dirty="0" smtClean="0">
                <a:solidFill>
                  <a:schemeClr val="accent2">
                    <a:lumMod val="75000"/>
                  </a:schemeClr>
                </a:solidFill>
                <a:ea typeface="標楷體" pitchFamily="65" charset="-120"/>
              </a:rPr>
              <a:t>性格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自幼聰敏，沉靜簡潔敦厚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學行受父兄影響，以儒家為根柢，仰慕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75000"/>
              </a:lnSpc>
              <a:spcBef>
                <a:spcPct val="10000"/>
              </a:spcBef>
              <a:buNone/>
            </a:pP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孟子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 smtClean="0"/>
              <a:t>《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宋史</a:t>
            </a:r>
            <a:r>
              <a:rPr lang="en-US" altLang="en-US" sz="2400" dirty="0" smtClean="0">
                <a:latin typeface="標楷體" pitchFamily="65" charset="-120"/>
                <a:ea typeface="標楷體" pitchFamily="65" charset="-120"/>
              </a:rPr>
              <a:t>．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蘇轍傳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稱其「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為文汪洋澹泊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其高處殆與兄軾相迫」。「與兄患難之中，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友愛彌篤，無少怨尤，近古罕見」</a:t>
            </a:r>
          </a:p>
          <a:p>
            <a:pPr>
              <a:lnSpc>
                <a:spcPct val="75000"/>
              </a:lnSpc>
              <a:spcBef>
                <a:spcPct val="10000"/>
              </a:spcBef>
              <a:buNone/>
            </a:pPr>
            <a:r>
              <a:rPr lang="zh-TW" altLang="en-US" sz="2800" b="1" dirty="0" smtClean="0">
                <a:solidFill>
                  <a:schemeClr val="accent2">
                    <a:lumMod val="75000"/>
                  </a:schemeClr>
                </a:solidFill>
                <a:ea typeface="標楷體" pitchFamily="65" charset="-120"/>
              </a:rPr>
              <a:t>主張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倡導「養氣」說</a:t>
            </a:r>
          </a:p>
          <a:p>
            <a:pPr lvl="1">
              <a:lnSpc>
                <a:spcPct val="75000"/>
              </a:lnSpc>
              <a:spcBef>
                <a:spcPct val="10000"/>
              </a:spcBef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透過內在修養和外在閱歷以養氣。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ct val="75000"/>
              </a:lnSpc>
              <a:spcBef>
                <a:spcPct val="10000"/>
              </a:spcBef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積行內滿，發為文辭，才能臻於妙境。</a:t>
            </a:r>
            <a:endParaRPr lang="zh-TW" altLang="en-US" sz="2600" dirty="0" smtClean="0">
              <a:ea typeface="標楷體" pitchFamily="65" charset="-120"/>
            </a:endParaRPr>
          </a:p>
          <a:p>
            <a:endParaRPr lang="zh-TW" altLang="en-US" dirty="0"/>
          </a:p>
        </p:txBody>
      </p:sp>
      <p:pic>
        <p:nvPicPr>
          <p:cNvPr id="4" name="Picture 4" descr="Image:Su Ch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CE5"/>
              </a:clrFrom>
              <a:clrTo>
                <a:srgbClr val="FEFCE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7025" y="476672"/>
            <a:ext cx="2466975" cy="5705475"/>
          </a:xfrm>
          <a:prstGeom prst="rect">
            <a:avLst/>
          </a:prstGeom>
          <a:noFill/>
          <a:ln w="9525">
            <a:solidFill>
              <a:srgbClr val="581D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7892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文學成就</a:t>
            </a:r>
            <a:r>
              <a:rPr lang="en-US" altLang="en-US" sz="4800" dirty="0" smtClean="0"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散文</a:t>
            </a:r>
            <a:endParaRPr lang="zh-TW" altLang="en-US" sz="48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002060"/>
                </a:solidFill>
                <a:ea typeface="標楷體" pitchFamily="65" charset="-120"/>
              </a:rPr>
              <a:t>論辯文</a:t>
            </a:r>
          </a:p>
          <a:p>
            <a:pPr lvl="1"/>
            <a:r>
              <a:rPr lang="zh-TW" altLang="en-US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有積極用世、濟國救民的抱負。</a:t>
            </a:r>
          </a:p>
          <a:p>
            <a:pPr lvl="1"/>
            <a:r>
              <a:rPr lang="zh-TW" altLang="en-US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論文受蘇洵影響，縱橫古今，針砭時政，不務空言。代表作是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六國論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〉</a:t>
            </a:r>
            <a:r>
              <a:rPr lang="zh-TW" altLang="en-US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zh-TW" altLang="en-US" b="1" dirty="0" smtClean="0">
                <a:solidFill>
                  <a:srgbClr val="002060"/>
                </a:solidFill>
                <a:ea typeface="標楷體" pitchFamily="65" charset="-120"/>
              </a:rPr>
              <a:t>書信體散文</a:t>
            </a:r>
            <a:r>
              <a:rPr lang="zh-TW" altLang="en-US" dirty="0" smtClean="0">
                <a:ea typeface="標楷體" pitchFamily="65" charset="-120"/>
              </a:rPr>
              <a:t>：</a:t>
            </a:r>
            <a:r>
              <a:rPr lang="zh-TW" altLang="en-US" sz="2800" dirty="0" smtClean="0">
                <a:ea typeface="標楷體" pitchFamily="65" charset="-120"/>
              </a:rPr>
              <a:t>代表作</a:t>
            </a:r>
            <a:r>
              <a:rPr lang="en-US" altLang="zh-TW" sz="2800" dirty="0" smtClean="0">
                <a:solidFill>
                  <a:srgbClr val="FF0000"/>
                </a:solidFill>
                <a:ea typeface="標楷體" pitchFamily="65" charset="-120"/>
              </a:rPr>
              <a:t>〈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上樞密韓太尉書</a:t>
            </a:r>
            <a:r>
              <a:rPr lang="en-US" altLang="zh-TW" sz="2800" dirty="0" smtClean="0">
                <a:solidFill>
                  <a:srgbClr val="FF0000"/>
                </a:solidFill>
                <a:ea typeface="標楷體" pitchFamily="65" charset="-120"/>
              </a:rPr>
              <a:t>〉</a:t>
            </a:r>
            <a:r>
              <a:rPr lang="zh-TW" altLang="en-US" sz="2800" dirty="0" smtClean="0">
                <a:ea typeface="標楷體" pitchFamily="65" charset="-120"/>
              </a:rPr>
              <a:t>。</a:t>
            </a:r>
            <a:endParaRPr lang="zh-TW" altLang="en-US" sz="2800" dirty="0" smtClean="0"/>
          </a:p>
          <a:p>
            <a:r>
              <a:rPr lang="zh-TW" altLang="en-US" b="1" dirty="0" smtClean="0">
                <a:solidFill>
                  <a:srgbClr val="002060"/>
                </a:solidFill>
                <a:ea typeface="標楷體" pitchFamily="65" charset="-120"/>
              </a:rPr>
              <a:t>抒情散文</a:t>
            </a:r>
          </a:p>
          <a:p>
            <a:pPr lvl="1"/>
            <a:r>
              <a:rPr lang="zh-TW" altLang="en-US" dirty="0" smtClean="0">
                <a:solidFill>
                  <a:srgbClr val="080808"/>
                </a:solidFill>
                <a:ea typeface="標楷體" pitchFamily="65" charset="-120"/>
              </a:rPr>
              <a:t>新舊黨爭中強化了他「沉靜簡潔」的性格稟賦，養成了他「</a:t>
            </a: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汪洋澹泊</a:t>
            </a:r>
            <a:r>
              <a:rPr lang="zh-TW" altLang="en-US" dirty="0" smtClean="0">
                <a:solidFill>
                  <a:srgbClr val="080808"/>
                </a:solidFill>
                <a:ea typeface="標楷體" pitchFamily="65" charset="-120"/>
              </a:rPr>
              <a:t>」的文章風格。</a:t>
            </a:r>
            <a:endParaRPr lang="en-US" altLang="zh-TW" dirty="0" smtClean="0">
              <a:solidFill>
                <a:srgbClr val="080808"/>
              </a:solidFill>
              <a:ea typeface="標楷體" pitchFamily="65" charset="-120"/>
            </a:endParaRPr>
          </a:p>
          <a:p>
            <a:pPr lvl="1"/>
            <a:r>
              <a:rPr lang="zh-TW" altLang="en-US" sz="2400" dirty="0" smtClean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rPr>
              <a:t>代表作是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黃州快哉亭記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〉</a:t>
            </a:r>
            <a:endParaRPr lang="zh-TW" altLang="en-US" sz="2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ransition advTm="4615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文學成就</a:t>
            </a:r>
            <a:r>
              <a:rPr lang="en-US" altLang="en-US" dirty="0" smtClean="0"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詩、詞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蘇轍存詩一千八百多首，數量可觀。內容多為</a:t>
            </a:r>
            <a:r>
              <a:rPr lang="zh-TW" altLang="en-US" dirty="0" smtClean="0">
                <a:solidFill>
                  <a:srgbClr val="CC3300"/>
                </a:solidFill>
                <a:latin typeface="標楷體" pitchFamily="65" charset="-120"/>
                <a:ea typeface="標楷體" pitchFamily="65" charset="-120"/>
              </a:rPr>
              <a:t>日常瑣事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dirty="0" smtClean="0">
                <a:solidFill>
                  <a:srgbClr val="CC3300"/>
                </a:solidFill>
                <a:latin typeface="標楷體" pitchFamily="65" charset="-120"/>
                <a:ea typeface="標楷體" pitchFamily="65" charset="-120"/>
              </a:rPr>
              <a:t>文場應酬贈答唱和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詩風特色「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簡遠澹泊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」、「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沖雅溫粹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」。自稱以餘力作詩，晚年作類似禪門偈語。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蘇轍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不善於寫詞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，今僅存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水調歌頭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〉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漁家傲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〉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兩首。</a:t>
            </a:r>
            <a:endParaRPr lang="zh-TW" altLang="en-US" sz="10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  <p:transition advTm="22579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大蘇、小蘇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蘇軾性格</a:t>
            </a:r>
            <a:r>
              <a:rPr lang="zh-TW" altLang="en-US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豪邁灑脫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，文章</a:t>
            </a:r>
            <a:r>
              <a:rPr lang="zh-TW" altLang="en-US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自然豪放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；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蘇轍性格深沉內向，文章紆徐曲折。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清人劉熙載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藝概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‧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文概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：「大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蘇文一瀉千里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，小蘇文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一波三折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。」說明二蘇散文不同風格。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蘇軾〈書子由超然臺賦後〉云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︰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「子由之文，詞理精確，有不及吾；而體氣高妙，吾所不及。」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advTm="31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TW" altLang="en-US" dirty="0" smtClean="0">
                <a:solidFill>
                  <a:srgbClr val="000099"/>
                </a:solidFill>
                <a:ea typeface="華康魏碑體" pitchFamily="65" charset="-120"/>
              </a:rPr>
              <a:t>兄弟情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196752"/>
            <a:ext cx="8208912" cy="5400600"/>
          </a:xfrm>
        </p:spPr>
        <p:txBody>
          <a:bodyPr/>
          <a:lstStyle/>
          <a:p>
            <a:r>
              <a:rPr lang="zh-TW" altLang="zh-TW" dirty="0" smtClean="0">
                <a:latin typeface="華康行書體" pitchFamily="65" charset="-120"/>
                <a:ea typeface="華康行書體" pitchFamily="65" charset="-120"/>
              </a:rPr>
              <a:t>水調歌頭</a:t>
            </a:r>
            <a:r>
              <a:rPr lang="zh-TW" altLang="zh-TW" sz="2000" dirty="0" smtClean="0"/>
              <a:t>丙辰中秋歡樂達旦大醉作此篇兼懷子由</a:t>
            </a:r>
            <a:r>
              <a:rPr lang="zh-TW" altLang="zh-TW" dirty="0" smtClean="0"/>
              <a:t>　</a:t>
            </a:r>
            <a:r>
              <a:rPr lang="zh-TW" altLang="zh-TW" dirty="0" smtClean="0">
                <a:latin typeface="華康行書體" pitchFamily="65" charset="-120"/>
                <a:ea typeface="華康行書體" pitchFamily="65" charset="-120"/>
              </a:rPr>
              <a:t>蘇軾</a:t>
            </a:r>
            <a:endParaRPr lang="en-US" altLang="zh-TW" dirty="0" smtClean="0">
              <a:latin typeface="華康行書體" pitchFamily="65" charset="-120"/>
              <a:ea typeface="華康行書體" pitchFamily="65" charset="-120"/>
            </a:endParaRP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明月幾時有，把酒問青天。</a:t>
            </a: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不知天上宮闕，</a:t>
            </a:r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今</a:t>
            </a: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夕是何年。</a:t>
            </a: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我欲乘風歸去，又恐瓊樓玉</a:t>
            </a:r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宇</a:t>
            </a: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，高處不勝寒。</a:t>
            </a: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起舞弄清影，何似在人間。</a:t>
            </a: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轉朱閣。低綺戶，照無眠。</a:t>
            </a: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不應有恨，何事長向別時圓。</a:t>
            </a:r>
          </a:p>
          <a:p>
            <a:pPr>
              <a:buNone/>
            </a:pPr>
            <a:r>
              <a:rPr lang="zh-TW" altLang="zh-TW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人有悲歡離合，月有陰晴圓缺，此事古難全。</a:t>
            </a:r>
          </a:p>
          <a:p>
            <a:pPr>
              <a:buNone/>
            </a:pP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但願人長久，千里共嬋娟。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9517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著作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《</a:t>
            </a:r>
            <a:r>
              <a:rPr lang="zh-TW" altLang="en-US" dirty="0" smtClean="0">
                <a:solidFill>
                  <a:srgbClr val="FF0000"/>
                </a:solidFill>
              </a:rPr>
              <a:t>欒城集三集</a:t>
            </a:r>
            <a:r>
              <a:rPr lang="en-US" altLang="zh-TW" dirty="0" smtClean="0">
                <a:solidFill>
                  <a:srgbClr val="FF0000"/>
                </a:solidFill>
              </a:rPr>
              <a:t>》</a:t>
            </a:r>
            <a:r>
              <a:rPr lang="zh-TW" altLang="en-US" dirty="0" smtClean="0"/>
              <a:t>八十四卷</a:t>
            </a:r>
            <a:br>
              <a:rPr lang="zh-TW" altLang="en-US" dirty="0" smtClean="0"/>
            </a:br>
            <a:r>
              <a:rPr lang="en-US" altLang="zh-TW" dirty="0" smtClean="0"/>
              <a:t>《</a:t>
            </a:r>
            <a:r>
              <a:rPr lang="zh-TW" altLang="en-US" dirty="0" smtClean="0"/>
              <a:t>欒城應詔集</a:t>
            </a:r>
            <a:r>
              <a:rPr lang="en-US" altLang="zh-TW" dirty="0" smtClean="0"/>
              <a:t>》</a:t>
            </a:r>
            <a:r>
              <a:rPr lang="zh-TW" altLang="en-US" dirty="0" smtClean="0"/>
              <a:t>十二卷</a:t>
            </a:r>
            <a:br>
              <a:rPr lang="zh-TW" altLang="en-US" dirty="0" smtClean="0"/>
            </a:br>
            <a:r>
              <a:rPr lang="en-US" altLang="zh-TW" dirty="0" smtClean="0"/>
              <a:t>《</a:t>
            </a:r>
            <a:r>
              <a:rPr lang="zh-TW" altLang="en-US" dirty="0" smtClean="0"/>
              <a:t>詩傳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二十卷</a:t>
            </a:r>
            <a:br>
              <a:rPr lang="zh-TW" altLang="en-US" dirty="0" smtClean="0"/>
            </a:br>
            <a:r>
              <a:rPr lang="en-US" altLang="zh-TW" dirty="0" smtClean="0"/>
              <a:t>《</a:t>
            </a:r>
            <a:r>
              <a:rPr lang="zh-TW" altLang="en-US" dirty="0" smtClean="0"/>
              <a:t>春秋傳</a:t>
            </a:r>
            <a:r>
              <a:rPr lang="en-US" altLang="zh-TW" dirty="0" smtClean="0"/>
              <a:t>》</a:t>
            </a:r>
            <a:r>
              <a:rPr lang="zh-TW" altLang="en-US" dirty="0" smtClean="0"/>
              <a:t>十二卷</a:t>
            </a:r>
            <a:br>
              <a:rPr lang="zh-TW" altLang="en-US" dirty="0" smtClean="0"/>
            </a:br>
            <a:r>
              <a:rPr lang="en-US" altLang="zh-TW" dirty="0" smtClean="0"/>
              <a:t>《</a:t>
            </a:r>
            <a:r>
              <a:rPr lang="zh-TW" altLang="en-US" dirty="0" smtClean="0"/>
              <a:t>古史</a:t>
            </a:r>
            <a:r>
              <a:rPr lang="en-US" altLang="zh-TW" dirty="0" smtClean="0"/>
              <a:t>》</a:t>
            </a:r>
            <a:r>
              <a:rPr lang="zh-TW" altLang="en-US" dirty="0" smtClean="0"/>
              <a:t>六十卷</a:t>
            </a:r>
            <a:br>
              <a:rPr lang="zh-TW" altLang="en-US" dirty="0" smtClean="0"/>
            </a:br>
            <a:r>
              <a:rPr lang="en-US" altLang="zh-TW" dirty="0" smtClean="0"/>
              <a:t>《</a:t>
            </a:r>
            <a:r>
              <a:rPr lang="zh-TW" altLang="en-US" dirty="0" smtClean="0"/>
              <a:t>老子解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二卷</a:t>
            </a:r>
          </a:p>
          <a:p>
            <a:endParaRPr lang="zh-TW" altLang="en-US" dirty="0"/>
          </a:p>
        </p:txBody>
      </p:sp>
      <p:pic>
        <p:nvPicPr>
          <p:cNvPr id="4" name="Picture 5" descr="evl52403b_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80728"/>
            <a:ext cx="356388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向右箭號 4"/>
          <p:cNvSpPr/>
          <p:nvPr/>
        </p:nvSpPr>
        <p:spPr>
          <a:xfrm>
            <a:off x="1331640" y="4365104"/>
            <a:ext cx="4248472" cy="2060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《</a:t>
            </a:r>
            <a:r>
              <a:rPr lang="zh-TW" altLang="en-US" sz="3200" b="1" dirty="0" smtClean="0">
                <a:solidFill>
                  <a:schemeClr val="tx1"/>
                </a:solidFill>
              </a:rPr>
              <a:t>欒城集</a:t>
            </a:r>
            <a:r>
              <a:rPr lang="en-US" altLang="zh-TW" sz="3200" b="1" dirty="0" smtClean="0">
                <a:solidFill>
                  <a:schemeClr val="tx1"/>
                </a:solidFill>
              </a:rPr>
              <a:t>》</a:t>
            </a:r>
            <a:r>
              <a:rPr lang="zh-TW" altLang="en-US" sz="3200" b="1" dirty="0" smtClean="0">
                <a:solidFill>
                  <a:schemeClr val="tx1"/>
                </a:solidFill>
              </a:rPr>
              <a:t>書影 </a:t>
            </a:r>
            <a:endParaRPr lang="zh-TW" alt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3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二、題解─全文背景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dirty="0" smtClean="0">
                <a:ea typeface="標楷體" pitchFamily="65" charset="-120"/>
              </a:rPr>
              <a:t>仁宗嘉祐二年，蘇洵攜二子赴京應試。</a:t>
            </a:r>
          </a:p>
          <a:p>
            <a:pPr>
              <a:lnSpc>
                <a:spcPct val="80000"/>
              </a:lnSpc>
            </a:pPr>
            <a:r>
              <a:rPr lang="zh-TW" altLang="en-US" dirty="0" smtClean="0">
                <a:ea typeface="標楷體" pitchFamily="65" charset="-120"/>
              </a:rPr>
              <a:t>時歐陽脩知禮部貢舉，為主試官。</a:t>
            </a:r>
          </a:p>
          <a:p>
            <a:pPr>
              <a:lnSpc>
                <a:spcPct val="80000"/>
              </a:lnSpc>
            </a:pPr>
            <a:r>
              <a:rPr lang="zh-TW" altLang="en-US" dirty="0" smtClean="0">
                <a:ea typeface="標楷體" pitchFamily="65" charset="-120"/>
              </a:rPr>
              <a:t>蘇軾、蘇轍兩兄弟同登進士第。</a:t>
            </a:r>
            <a:endParaRPr lang="en-US" altLang="zh-TW" dirty="0" smtClean="0">
              <a:ea typeface="標楷體" pitchFamily="65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蘇洵對二子同登科曾說：</a:t>
            </a:r>
            <a:br>
              <a:rPr lang="zh-TW" altLang="en-US" sz="24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莫道登科易，老夫如登天。</a:t>
            </a:r>
            <a:endParaRPr lang="en-US" altLang="zh-TW" dirty="0" smtClean="0">
              <a:solidFill>
                <a:srgbClr val="008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zh-TW" altLang="en-US" dirty="0" smtClean="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  莫道登科難，小兒如拾芥</a:t>
            </a:r>
            <a:endParaRPr lang="en-US" altLang="zh-TW" dirty="0" smtClean="0">
              <a:solidFill>
                <a:srgbClr val="008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80000"/>
              </a:lnSpc>
              <a:buNone/>
            </a:pPr>
            <a:endParaRPr lang="zh-TW" altLang="en-US" dirty="0" smtClean="0"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r>
              <a:rPr lang="zh-TW" altLang="en-US" dirty="0" smtClean="0">
                <a:ea typeface="標楷體" pitchFamily="65" charset="-120"/>
              </a:rPr>
              <a:t>回鄉前，蘇轍寫信向樞密使韓太尉</a:t>
            </a:r>
            <a:endParaRPr lang="en-US" altLang="zh-TW" dirty="0" smtClean="0">
              <a:ea typeface="標楷體" pitchFamily="65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u="sng" dirty="0" smtClean="0">
                <a:ea typeface="標楷體" pitchFamily="65" charset="-120"/>
              </a:rPr>
              <a:t>  </a:t>
            </a:r>
            <a:r>
              <a:rPr lang="zh-TW" altLang="en-US" u="sng" dirty="0" smtClean="0">
                <a:ea typeface="標楷體" pitchFamily="65" charset="-120"/>
              </a:rPr>
              <a:t>表達仰慕之忱，並請求晉見受教。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Picture 2" descr="http://djyimg.com/i6/7120219192617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1765" y="2924944"/>
            <a:ext cx="2112235" cy="3168352"/>
          </a:xfrm>
          <a:prstGeom prst="rect">
            <a:avLst/>
          </a:prstGeom>
          <a:noFill/>
        </p:spPr>
      </p:pic>
    </p:spTree>
  </p:cSld>
  <p:clrMapOvr>
    <a:masterClrMapping/>
  </p:clrMapOvr>
  <p:transition advTm="21086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0"/>
            <a:ext cx="8075240" cy="1196752"/>
          </a:xfrm>
        </p:spPr>
        <p:txBody>
          <a:bodyPr/>
          <a:lstStyle/>
          <a:p>
            <a:r>
              <a:rPr lang="zh-TW" altLang="en-US" b="1" dirty="0" smtClean="0"/>
              <a:t>韓太尉─韓琦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ea typeface="標楷體" pitchFamily="65" charset="-120"/>
              </a:rPr>
              <a:t>韓琦，字稚圭，河南安陽人。</a:t>
            </a: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ea typeface="標楷體" pitchFamily="65" charset="-120"/>
              </a:rPr>
              <a:t>宋樞密使掌管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國防機務</a:t>
            </a:r>
            <a:r>
              <a:rPr lang="zh-TW" altLang="en-US" sz="2800" dirty="0" smtClean="0">
                <a:ea typeface="標楷體" pitchFamily="65" charset="-120"/>
              </a:rPr>
              <a:t>，職權</a:t>
            </a:r>
            <a:r>
              <a:rPr lang="zh-TW" altLang="en-US" sz="2800" dirty="0" smtClean="0"/>
              <a:t>、</a:t>
            </a:r>
            <a:r>
              <a:rPr lang="zh-TW" altLang="en-US" sz="2800" dirty="0" smtClean="0">
                <a:ea typeface="標楷體" pitchFamily="65" charset="-120"/>
              </a:rPr>
              <a:t>位階相當於漢朝的太尉，故稱。</a:t>
            </a: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ea typeface="標楷體" pitchFamily="65" charset="-120"/>
              </a:rPr>
              <a:t>西夏反，與</a:t>
            </a:r>
            <a:r>
              <a:rPr lang="zh-TW" altLang="en-US" sz="2800" dirty="0" smtClean="0">
                <a:solidFill>
                  <a:srgbClr val="FF0000"/>
                </a:solidFill>
                <a:ea typeface="標楷體" pitchFamily="65" charset="-120"/>
              </a:rPr>
              <a:t>范仲淹</a:t>
            </a:r>
            <a:r>
              <a:rPr lang="zh-TW" altLang="en-US" sz="2800" dirty="0" smtClean="0">
                <a:ea typeface="標楷體" pitchFamily="65" charset="-120"/>
              </a:rPr>
              <a:t>率兵拒戰，時稱「韓、范」。</a:t>
            </a:r>
            <a:endParaRPr lang="en-US" altLang="zh-TW" sz="2800" dirty="0" smtClean="0">
              <a:ea typeface="標楷體" pitchFamily="65" charset="-120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buNone/>
              <a:defRPr/>
            </a:pPr>
            <a:r>
              <a:rPr lang="zh-TW" altLang="en-US" sz="2800" dirty="0" smtClean="0"/>
              <a:t>    </a:t>
            </a:r>
            <a:r>
              <a:rPr lang="zh-TW" altLang="en-US" sz="2400" b="1" dirty="0" smtClean="0">
                <a:latin typeface="華康行楷體W5(P)" pitchFamily="66" charset="-120"/>
                <a:ea typeface="華康行楷體W5(P)" pitchFamily="66" charset="-120"/>
              </a:rPr>
              <a:t>時曰：「</a:t>
            </a:r>
            <a:r>
              <a:rPr lang="zh-TW" alt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行楷體W5(P)" pitchFamily="66" charset="-120"/>
                <a:ea typeface="華康行楷體W5(P)" pitchFamily="66" charset="-120"/>
              </a:rPr>
              <a:t>軍中有一韓，西賊聞之心膽寒</a:t>
            </a:r>
            <a:r>
              <a:rPr lang="zh-TW" altLang="en-US" sz="2400" b="1" dirty="0" smtClean="0">
                <a:latin typeface="華康行楷體W5(P)" pitchFamily="66" charset="-120"/>
                <a:ea typeface="華康行楷體W5(P)" pitchFamily="66" charset="-120"/>
              </a:rPr>
              <a:t>；</a:t>
            </a:r>
            <a:endParaRPr lang="en-US" altLang="zh-TW" sz="2400" b="1" dirty="0" smtClean="0">
              <a:latin typeface="華康行楷體W5(P)" pitchFamily="66" charset="-120"/>
              <a:ea typeface="華康行楷體W5(P)" pitchFamily="66" charset="-120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buNone/>
              <a:defRPr/>
            </a:pPr>
            <a:r>
              <a:rPr lang="en-US" altLang="zh-TW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行楷體W5(P)" pitchFamily="66" charset="-120"/>
                <a:ea typeface="華康行楷體W5(P)" pitchFamily="66" charset="-120"/>
              </a:rPr>
              <a:t>                </a:t>
            </a:r>
            <a:r>
              <a:rPr lang="zh-TW" alt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行楷體W5(P)" pitchFamily="66" charset="-120"/>
                <a:ea typeface="華康行楷體W5(P)" pitchFamily="66" charset="-120"/>
              </a:rPr>
              <a:t>軍中有一范，西賊聞之驚破膽。</a:t>
            </a:r>
            <a:r>
              <a:rPr lang="zh-TW" altLang="en-US" sz="2400" b="1" dirty="0" smtClean="0">
                <a:latin typeface="華康行楷體W5(P)" pitchFamily="66" charset="-120"/>
                <a:ea typeface="華康行楷體W5(P)" pitchFamily="66" charset="-120"/>
              </a:rPr>
              <a:t>」</a:t>
            </a:r>
            <a:endParaRPr lang="zh-TW" altLang="en-US" sz="2800" b="1" dirty="0" smtClean="0">
              <a:latin typeface="華康行楷體W5(P)" pitchFamily="66" charset="-120"/>
              <a:ea typeface="華康行楷體W5(P)" pitchFamily="66" charset="-120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ea typeface="標楷體" pitchFamily="65" charset="-120"/>
              </a:rPr>
              <a:t>歷宋仁、英、神宗三朝，深受朝廷倚重，被封為魏國公。</a:t>
            </a:r>
            <a:endParaRPr lang="en-US" altLang="zh-TW" sz="2800" dirty="0" smtClean="0">
              <a:ea typeface="標楷體" pitchFamily="65" charset="-120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韓琦「相三朝，立二帝」，號稱賢相，與富弼並稱為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2800" b="1" dirty="0" smtClean="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富韓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熙寧年間，極力反對王安石變法。</a:t>
            </a: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卒諡忠獻。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defRPr/>
            </a:pPr>
            <a:r>
              <a:rPr lang="zh-TW" altLang="en-US" sz="2800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hlinkClick r:id="rId2" tooltip="歐陽修"/>
              </a:rPr>
              <a:t>歐陽修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稱其「臨大事，決大議，垂紳正笏，不動聲色，措天下於泰山之安，可謂社稷之臣」。</a:t>
            </a:r>
          </a:p>
        </p:txBody>
      </p:sp>
    </p:spTree>
  </p:cSld>
  <p:clrMapOvr>
    <a:masterClrMapping/>
  </p:clrMapOvr>
  <p:transition advTm="96204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自薦策略</a:t>
            </a:r>
            <a:endParaRPr lang="zh-TW" altLang="en-US" dirty="0"/>
          </a:p>
        </p:txBody>
      </p:sp>
      <p:sp>
        <p:nvSpPr>
          <p:cNvPr id="5" name="AutoShape 5"/>
          <p:cNvSpPr>
            <a:spLocks noGrp="1" noChangeArrowheads="1"/>
          </p:cNvSpPr>
          <p:nvPr>
            <p:ph idx="1"/>
          </p:nvPr>
        </p:nvSpPr>
        <p:spPr bwMode="auto">
          <a:xfrm>
            <a:off x="1907704" y="1412776"/>
            <a:ext cx="5050904" cy="1036712"/>
          </a:xfrm>
          <a:prstGeom prst="downArrowCallout">
            <a:avLst>
              <a:gd name="adj1" fmla="val 57165"/>
              <a:gd name="adj2" fmla="val 57165"/>
              <a:gd name="adj3" fmla="val 16667"/>
              <a:gd name="adj4" fmla="val 66667"/>
            </a:avLst>
          </a:prstGeom>
          <a:solidFill>
            <a:srgbClr val="D1FFE8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zh-TW" altLang="en-US" sz="3000" b="1" dirty="0">
                <a:solidFill>
                  <a:srgbClr val="004800"/>
                </a:solidFill>
                <a:ea typeface="標楷體" pitchFamily="65" charset="-120"/>
              </a:rPr>
              <a:t>未見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907704" y="2564904"/>
            <a:ext cx="5040560" cy="1008063"/>
          </a:xfrm>
          <a:prstGeom prst="downArrowCallout">
            <a:avLst>
              <a:gd name="adj1" fmla="val 57165"/>
              <a:gd name="adj2" fmla="val 57165"/>
              <a:gd name="adj3" fmla="val 16667"/>
              <a:gd name="adj4" fmla="val 66667"/>
            </a:avLst>
          </a:prstGeom>
          <a:solidFill>
            <a:srgbClr val="D1FFE8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3000" b="1">
                <a:solidFill>
                  <a:srgbClr val="004800"/>
                </a:solidFill>
                <a:ea typeface="標楷體" pitchFamily="65" charset="-120"/>
              </a:rPr>
              <a:t>想見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907704" y="3645024"/>
            <a:ext cx="5040560" cy="1008063"/>
          </a:xfrm>
          <a:prstGeom prst="downArrowCallout">
            <a:avLst>
              <a:gd name="adj1" fmla="val 57165"/>
              <a:gd name="adj2" fmla="val 57165"/>
              <a:gd name="adj3" fmla="val 16667"/>
              <a:gd name="adj4" fmla="val 66667"/>
            </a:avLst>
          </a:prstGeom>
          <a:solidFill>
            <a:srgbClr val="D1FFE8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3000" b="1">
                <a:solidFill>
                  <a:srgbClr val="004800"/>
                </a:solidFill>
                <a:ea typeface="標楷體" pitchFamily="65" charset="-120"/>
              </a:rPr>
              <a:t>求見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763688" y="4941168"/>
            <a:ext cx="540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「</a:t>
            </a:r>
            <a:r>
              <a:rPr kumimoji="1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逐層烘托</a:t>
            </a:r>
            <a:r>
              <a:rPr kumimoji="1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」</a:t>
            </a:r>
            <a:r>
              <a:rPr kumimoji="1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手法</a:t>
            </a:r>
          </a:p>
        </p:txBody>
      </p:sp>
    </p:spTree>
  </p:cSld>
  <p:clrMapOvr>
    <a:masterClrMapping/>
  </p:clrMapOvr>
  <p:transition advTm="3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寫作策略</a:t>
            </a:r>
            <a:endParaRPr lang="zh-TW" altLang="en-US" dirty="0"/>
          </a:p>
        </p:txBody>
      </p:sp>
      <p:sp>
        <p:nvSpPr>
          <p:cNvPr id="4" name="Oval 23"/>
          <p:cNvSpPr>
            <a:spLocks noGrp="1" noChangeArrowheads="1"/>
          </p:cNvSpPr>
          <p:nvPr>
            <p:ph idx="1"/>
          </p:nvPr>
        </p:nvSpPr>
        <p:spPr bwMode="auto">
          <a:xfrm>
            <a:off x="3779912" y="1196752"/>
            <a:ext cx="1296144" cy="820688"/>
          </a:xfrm>
          <a:prstGeom prst="ellipse">
            <a:avLst/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pPr algn="ctr">
              <a:buNone/>
            </a:pPr>
            <a:r>
              <a:rPr lang="zh-TW" altLang="en-US" sz="2800" b="1" dirty="0">
                <a:ea typeface="標楷體" pitchFamily="65" charset="-120"/>
              </a:rPr>
              <a:t>氣</a:t>
            </a:r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467544" y="2420888"/>
            <a:ext cx="1080368" cy="3457575"/>
          </a:xfrm>
          <a:prstGeom prst="rightArrowCallout">
            <a:avLst>
              <a:gd name="adj1" fmla="val 85748"/>
              <a:gd name="adj2" fmla="val 85748"/>
              <a:gd name="adj3" fmla="val 16667"/>
              <a:gd name="adj4" fmla="val 66667"/>
            </a:avLst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zh-TW" altLang="en-US" sz="2800" b="1" dirty="0">
                <a:ea typeface="標楷體" pitchFamily="65" charset="-120"/>
              </a:rPr>
              <a:t>文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者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氣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之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所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形</a:t>
            </a:r>
          </a:p>
        </p:txBody>
      </p:sp>
      <p:sp>
        <p:nvSpPr>
          <p:cNvPr id="7" name="AutoShape 15"/>
          <p:cNvSpPr>
            <a:spLocks noChangeArrowheads="1"/>
          </p:cNvSpPr>
          <p:nvPr/>
        </p:nvSpPr>
        <p:spPr bwMode="auto">
          <a:xfrm>
            <a:off x="1547664" y="2420888"/>
            <a:ext cx="1080120" cy="3457575"/>
          </a:xfrm>
          <a:prstGeom prst="rightArrowCallout">
            <a:avLst>
              <a:gd name="adj1" fmla="val 85748"/>
              <a:gd name="adj2" fmla="val 85748"/>
              <a:gd name="adj3" fmla="val 16667"/>
              <a:gd name="adj4" fmla="val 66667"/>
            </a:avLst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zh-TW" altLang="en-US" sz="2800" b="1" dirty="0">
                <a:ea typeface="標楷體" pitchFamily="65" charset="-120"/>
              </a:rPr>
              <a:t>求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奇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聞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壯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觀</a:t>
            </a:r>
          </a:p>
        </p:txBody>
      </p:sp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627784" y="2420888"/>
            <a:ext cx="1080120" cy="3457575"/>
          </a:xfrm>
          <a:prstGeom prst="rightArrowCallout">
            <a:avLst>
              <a:gd name="adj1" fmla="val 85748"/>
              <a:gd name="adj2" fmla="val 85748"/>
              <a:gd name="adj3" fmla="val 16667"/>
              <a:gd name="adj4" fmla="val 66667"/>
            </a:avLst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zh-TW" altLang="en-US" sz="2800" b="1" dirty="0">
                <a:ea typeface="標楷體" pitchFamily="65" charset="-120"/>
              </a:rPr>
              <a:t>遊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名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山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大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川</a:t>
            </a:r>
          </a:p>
        </p:txBody>
      </p:sp>
      <p:sp>
        <p:nvSpPr>
          <p:cNvPr id="9" name="AutoShape 17"/>
          <p:cNvSpPr>
            <a:spLocks noChangeArrowheads="1"/>
          </p:cNvSpPr>
          <p:nvPr/>
        </p:nvSpPr>
        <p:spPr bwMode="auto">
          <a:xfrm>
            <a:off x="3779912" y="2420888"/>
            <a:ext cx="1152128" cy="3457575"/>
          </a:xfrm>
          <a:prstGeom prst="rightArrowCallout">
            <a:avLst>
              <a:gd name="adj1" fmla="val 85748"/>
              <a:gd name="adj2" fmla="val 85748"/>
              <a:gd name="adj3" fmla="val 16667"/>
              <a:gd name="adj4" fmla="val 66667"/>
            </a:avLst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zh-TW" altLang="en-US" sz="2800" b="1" dirty="0">
                <a:ea typeface="標楷體" pitchFamily="65" charset="-120"/>
              </a:rPr>
              <a:t>覽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故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都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帝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京</a:t>
            </a:r>
          </a:p>
        </p:txBody>
      </p:sp>
      <p:sp>
        <p:nvSpPr>
          <p:cNvPr id="10" name="AutoShape 18"/>
          <p:cNvSpPr>
            <a:spLocks noChangeArrowheads="1"/>
          </p:cNvSpPr>
          <p:nvPr/>
        </p:nvSpPr>
        <p:spPr bwMode="auto">
          <a:xfrm>
            <a:off x="4932040" y="2492896"/>
            <a:ext cx="1080120" cy="3457575"/>
          </a:xfrm>
          <a:prstGeom prst="rightArrowCallout">
            <a:avLst>
              <a:gd name="adj1" fmla="val 85748"/>
              <a:gd name="adj2" fmla="val 85748"/>
              <a:gd name="adj3" fmla="val 16667"/>
              <a:gd name="adj4" fmla="val 66667"/>
            </a:avLst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zh-TW" altLang="en-US" sz="2800" b="1" dirty="0">
                <a:ea typeface="標楷體" pitchFamily="65" charset="-120"/>
              </a:rPr>
              <a:t>謁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翰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林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歐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陽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公</a:t>
            </a:r>
          </a:p>
        </p:txBody>
      </p:sp>
      <p:sp>
        <p:nvSpPr>
          <p:cNvPr id="11" name="AutoShape 19"/>
          <p:cNvSpPr>
            <a:spLocks noChangeArrowheads="1"/>
          </p:cNvSpPr>
          <p:nvPr/>
        </p:nvSpPr>
        <p:spPr bwMode="auto">
          <a:xfrm>
            <a:off x="6012160" y="2492896"/>
            <a:ext cx="1512168" cy="3554413"/>
          </a:xfrm>
          <a:prstGeom prst="rightArrowCallout">
            <a:avLst>
              <a:gd name="adj1" fmla="val 88150"/>
              <a:gd name="adj2" fmla="val 88150"/>
              <a:gd name="adj3" fmla="val 16667"/>
              <a:gd name="adj4" fmla="val 66667"/>
            </a:avLst>
          </a:prstGeom>
          <a:solidFill>
            <a:srgbClr val="69A6FF">
              <a:alpha val="7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zh-TW" altLang="en-US" sz="2800" b="1" dirty="0">
                <a:ea typeface="標楷體" pitchFamily="65" charset="-120"/>
              </a:rPr>
              <a:t>求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見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樞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密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韓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太</a:t>
            </a:r>
          </a:p>
          <a:p>
            <a:pPr algn="ctr"/>
            <a:r>
              <a:rPr lang="zh-TW" altLang="en-US" sz="2800" b="1" dirty="0">
                <a:ea typeface="標楷體" pitchFamily="65" charset="-120"/>
              </a:rPr>
              <a:t>尉</a:t>
            </a: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7524328" y="2420888"/>
            <a:ext cx="863600" cy="3598862"/>
          </a:xfrm>
          <a:prstGeom prst="bevel">
            <a:avLst>
              <a:gd name="adj" fmla="val 12500"/>
            </a:avLst>
          </a:prstGeom>
          <a:blipFill dpi="0" rotWithShape="1">
            <a:blip r:embed="rId2" cstate="print">
              <a:alphaModFix amt="90000"/>
            </a:blip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rgbClr val="FFDCB9"/>
                </a:solidFill>
                <a:ea typeface="標楷體" pitchFamily="65" charset="-120"/>
              </a:rPr>
              <a:t>請</a:t>
            </a:r>
          </a:p>
          <a:p>
            <a:pPr algn="ctr"/>
            <a:r>
              <a:rPr lang="zh-TW" altLang="en-US" sz="3600" dirty="0">
                <a:solidFill>
                  <a:srgbClr val="FFDCB9"/>
                </a:solidFill>
                <a:ea typeface="標楷體" pitchFamily="65" charset="-120"/>
              </a:rPr>
              <a:t>辱</a:t>
            </a:r>
          </a:p>
          <a:p>
            <a:pPr algn="ctr"/>
            <a:r>
              <a:rPr lang="zh-TW" altLang="en-US" sz="3600" dirty="0">
                <a:solidFill>
                  <a:srgbClr val="FFDCB9"/>
                </a:solidFill>
                <a:ea typeface="標楷體" pitchFamily="65" charset="-120"/>
              </a:rPr>
              <a:t>教</a:t>
            </a:r>
          </a:p>
          <a:p>
            <a:pPr algn="ctr"/>
            <a:r>
              <a:rPr lang="zh-TW" altLang="en-US" sz="3600" dirty="0">
                <a:solidFill>
                  <a:srgbClr val="FFDCB9"/>
                </a:solidFill>
                <a:ea typeface="標楷體" pitchFamily="65" charset="-120"/>
              </a:rPr>
              <a:t>之</a:t>
            </a:r>
          </a:p>
        </p:txBody>
      </p:sp>
      <p:sp>
        <p:nvSpPr>
          <p:cNvPr id="13" name="AutoShape 22"/>
          <p:cNvSpPr>
            <a:spLocks/>
          </p:cNvSpPr>
          <p:nvPr/>
        </p:nvSpPr>
        <p:spPr bwMode="auto">
          <a:xfrm rot="16200000" flipH="1">
            <a:off x="4410870" y="-1461294"/>
            <a:ext cx="322262" cy="7489825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Tm="169359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zh-TW" altLang="en-US" sz="5400" b="1" dirty="0" smtClean="0">
                <a:latin typeface="標楷體" pitchFamily="65" charset="-120"/>
                <a:ea typeface="標楷體" pitchFamily="65" charset="-120"/>
              </a:rPr>
              <a:t>文  體</a:t>
            </a:r>
            <a:endParaRPr lang="zh-TW" altLang="en-US" sz="5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「書」，文體的一種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古代人臣向皇帝陳言所寫公文與親友間往來私人信件，皆稱為「書」。</a:t>
            </a:r>
          </a:p>
          <a:p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1520" y="3356992"/>
          <a:ext cx="8424938" cy="24482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4137"/>
                <a:gridCol w="1224136"/>
                <a:gridCol w="3168352"/>
                <a:gridCol w="2808313"/>
              </a:tblGrid>
              <a:tr h="5180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名稱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分類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性質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名篇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</a:tr>
              <a:tr h="89415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上書奏書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奏議類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標楷體" pitchFamily="65" charset="-120"/>
                          <a:ea typeface="標楷體" pitchFamily="65" charset="-120"/>
                        </a:rPr>
                        <a:t>臣下向皇帝進言陳詞</a:t>
                      </a:r>
                      <a:endParaRPr lang="en-US" altLang="zh-TW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u="sng" dirty="0" smtClean="0">
                          <a:latin typeface="標楷體" pitchFamily="65" charset="-120"/>
                          <a:ea typeface="標楷體" pitchFamily="65" charset="-120"/>
                        </a:rPr>
                        <a:t>李斯</a:t>
                      </a:r>
                      <a:r>
                        <a:rPr lang="zh-TW" altLang="en-US" u="none" dirty="0" smtClean="0"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lang="zh-TW" altLang="en-US" u="sng" dirty="0" smtClean="0">
                          <a:latin typeface="標楷體" pitchFamily="65" charset="-120"/>
                          <a:ea typeface="標楷體" pitchFamily="65" charset="-120"/>
                        </a:rPr>
                        <a:t>諫逐客書</a:t>
                      </a:r>
                      <a:endParaRPr lang="en-US" altLang="zh-TW" u="sng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u="sng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</a:tr>
              <a:tr h="518040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書信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書牘類</a:t>
                      </a:r>
                    </a:p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寫給尊長的信亦稱「上書」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u="sng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蘇轍 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lang="zh-TW" altLang="en-US" u="sng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上樞密韓太尉書</a:t>
                      </a:r>
                      <a:endParaRPr lang="zh-TW" altLang="en-US" u="sng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</a:tr>
              <a:tr h="518040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親友間往來私人信件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u="sng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白居易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</a:t>
                      </a:r>
                      <a:r>
                        <a:rPr lang="zh-TW" altLang="en-US" u="sng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與元微之書</a:t>
                      </a:r>
                      <a:endParaRPr lang="zh-TW" altLang="en-US" u="sng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第一段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16" descr="孟子--維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4172"/>
          <a:stretch>
            <a:fillRect/>
          </a:stretch>
        </p:blipFill>
        <p:spPr bwMode="auto">
          <a:xfrm>
            <a:off x="827584" y="1052736"/>
            <a:ext cx="3196687" cy="358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zya84-11-3"/>
          <p:cNvPicPr>
            <a:picLocks noChangeAspect="1" noChangeArrowheads="1"/>
          </p:cNvPicPr>
          <p:nvPr/>
        </p:nvPicPr>
        <p:blipFill>
          <a:blip r:embed="rId3" cstate="print"/>
          <a:srcRect r="2954"/>
          <a:stretch>
            <a:fillRect/>
          </a:stretch>
        </p:blipFill>
        <p:spPr bwMode="auto">
          <a:xfrm>
            <a:off x="4860032" y="980728"/>
            <a:ext cx="3249490" cy="357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圖說文字 5"/>
          <p:cNvSpPr/>
          <p:nvPr/>
        </p:nvSpPr>
        <p:spPr>
          <a:xfrm>
            <a:off x="539552" y="5013176"/>
            <a:ext cx="3816424" cy="1556792"/>
          </a:xfrm>
          <a:prstGeom prst="wedgeRectCallout">
            <a:avLst>
              <a:gd name="adj1" fmla="val -2712"/>
              <a:gd name="adj2" fmla="val -711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u="sng" dirty="0" smtClean="0">
                <a:solidFill>
                  <a:srgbClr val="FF0000"/>
                </a:solidFill>
              </a:rPr>
              <a:t>孟子</a:t>
            </a:r>
            <a:r>
              <a:rPr lang="zh-TW" altLang="en-US" dirty="0" smtClean="0">
                <a:solidFill>
                  <a:schemeClr val="tx1"/>
                </a:solidFill>
              </a:rPr>
              <a:t>曰：「我善養吾浩然之氣。」今觀其文章，寬厚宏博，充乎天地之間，稱其氣之小大。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860032" y="5013176"/>
            <a:ext cx="3816424" cy="1556792"/>
          </a:xfrm>
          <a:prstGeom prst="wedgeRectCallout">
            <a:avLst>
              <a:gd name="adj1" fmla="val -2712"/>
              <a:gd name="adj2" fmla="val -711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u="sng" dirty="0" smtClean="0">
                <a:solidFill>
                  <a:srgbClr val="FF0000"/>
                </a:solidFill>
              </a:rPr>
              <a:t>太史公</a:t>
            </a:r>
            <a:r>
              <a:rPr lang="zh-TW" altLang="en-US" dirty="0" smtClean="0">
                <a:solidFill>
                  <a:schemeClr val="tx1"/>
                </a:solidFill>
              </a:rPr>
              <a:t>行天下，周覽四海名山大川，與燕、趙間豪俊交遊；故其文疏蕩，頗有奇氣。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53828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-華山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97460" cy="3861048"/>
          </a:xfrm>
          <a:prstGeom prst="rect">
            <a:avLst/>
          </a:prstGeom>
          <a:noFill/>
        </p:spPr>
      </p:pic>
      <p:sp>
        <p:nvSpPr>
          <p:cNvPr id="5" name="Text Box 5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788024" y="260648"/>
            <a:ext cx="80021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dirty="0">
                <a:ea typeface="標楷體" pitchFamily="65" charset="-120"/>
              </a:rPr>
              <a:t>嵩山</a:t>
            </a:r>
            <a:r>
              <a:rPr lang="en-US" altLang="zh-TW" sz="2000" dirty="0">
                <a:ea typeface="標楷體" pitchFamily="65" charset="-120"/>
              </a:rPr>
              <a:t>〈</a:t>
            </a:r>
            <a:r>
              <a:rPr lang="zh-TW" altLang="en-US" sz="2000" dirty="0">
                <a:ea typeface="標楷體" pitchFamily="65" charset="-120"/>
              </a:rPr>
              <a:t>位於河南省登封縣北</a:t>
            </a:r>
            <a:r>
              <a:rPr lang="en-US" altLang="zh-TW" sz="2000" dirty="0">
                <a:ea typeface="標楷體" pitchFamily="65" charset="-120"/>
              </a:rPr>
              <a:t>〉</a:t>
            </a:r>
          </a:p>
        </p:txBody>
      </p:sp>
      <p:pic>
        <p:nvPicPr>
          <p:cNvPr id="6" name="Picture 4" descr="10-嵩山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276828"/>
            <a:ext cx="4788024" cy="4581172"/>
          </a:xfrm>
          <a:prstGeom prst="rect">
            <a:avLst/>
          </a:prstGeom>
          <a:noFill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4077072"/>
            <a:ext cx="800219" cy="216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dirty="0">
                <a:ea typeface="標楷體" pitchFamily="65" charset="-120"/>
              </a:rPr>
              <a:t>華山</a:t>
            </a:r>
            <a:r>
              <a:rPr lang="en-US" altLang="zh-TW" sz="2000" dirty="0">
                <a:ea typeface="標楷體" pitchFamily="65" charset="-120"/>
              </a:rPr>
              <a:t>〈</a:t>
            </a:r>
            <a:r>
              <a:rPr lang="zh-TW" altLang="en-US" sz="2000" dirty="0">
                <a:ea typeface="標楷體" pitchFamily="65" charset="-120"/>
              </a:rPr>
              <a:t>位於陜西省華陰縣南</a:t>
            </a:r>
            <a:r>
              <a:rPr lang="en-US" altLang="zh-TW" sz="2000" dirty="0">
                <a:ea typeface="標楷體" pitchFamily="65" charset="-120"/>
              </a:rPr>
              <a:t>〉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1043608" y="4149080"/>
            <a:ext cx="3168352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chemeClr val="tx1"/>
                </a:solidFill>
              </a:rPr>
              <a:t>恣觀終南、嵩、華之高</a:t>
            </a:r>
            <a:endParaRPr lang="zh-TW" altLang="en-US" sz="3200" b="1" dirty="0">
              <a:solidFill>
                <a:schemeClr val="tx1"/>
              </a:solidFill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5868144" y="0"/>
            <a:ext cx="2952328" cy="2043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chemeClr val="tx1"/>
                </a:solidFill>
              </a:rPr>
              <a:t>於山見終南、嵩、華之高</a:t>
            </a:r>
            <a:endParaRPr lang="zh-TW" alt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6234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北顧黃何之奔流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─於水見黃河之大且深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8" descr="1_1_thumb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564903"/>
            <a:ext cx="7920880" cy="370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44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至京師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15" descr="C:\Documents and Settings\01965\桌面\10-1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63680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683568" y="5733256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ea typeface="標楷體" pitchFamily="65" charset="-120"/>
              </a:rPr>
              <a:t>宋代汴京繁榮的街景─清明上河圖的局部</a:t>
            </a:r>
            <a:endParaRPr lang="zh-TW" altLang="en-US" sz="2800" dirty="0"/>
          </a:p>
        </p:txBody>
      </p:sp>
    </p:spTree>
  </p:cSld>
  <p:clrMapOvr>
    <a:masterClrMapping/>
  </p:clrMapOvr>
  <p:transition advTm="7797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仰觀天子宮闕之壯，與倉廪、府庫、城池、苑囿之富且大也，而後知天下之壯麗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11" descr="沈阳故宫暗藏三大未解之谜 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34671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The Bar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556792"/>
            <a:ext cx="3240360" cy="24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 descr="Click Here to Open New Windo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221088"/>
            <a:ext cx="3240360" cy="246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2005915170084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4221088"/>
            <a:ext cx="39782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向右箭號 7"/>
          <p:cNvSpPr/>
          <p:nvPr/>
        </p:nvSpPr>
        <p:spPr>
          <a:xfrm>
            <a:off x="3995936" y="2996952"/>
            <a:ext cx="1440160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rgbClr val="3802FE"/>
                </a:solidFill>
                <a:ea typeface="標楷體" pitchFamily="65" charset="-120"/>
              </a:rPr>
              <a:t>倉廩</a:t>
            </a:r>
            <a:endParaRPr lang="zh-TW" altLang="en-US" sz="2800" b="1" dirty="0"/>
          </a:p>
        </p:txBody>
      </p:sp>
      <p:sp>
        <p:nvSpPr>
          <p:cNvPr id="9" name="向左箭號 8"/>
          <p:cNvSpPr/>
          <p:nvPr/>
        </p:nvSpPr>
        <p:spPr>
          <a:xfrm>
            <a:off x="3923928" y="1772816"/>
            <a:ext cx="1440160" cy="10081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宮闕</a:t>
            </a:r>
            <a:endParaRPr lang="zh-TW" altLang="en-US" sz="28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向左箭號 10"/>
          <p:cNvSpPr/>
          <p:nvPr/>
        </p:nvSpPr>
        <p:spPr>
          <a:xfrm>
            <a:off x="3779912" y="5661248"/>
            <a:ext cx="1440160" cy="10081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城池</a:t>
            </a:r>
            <a:endParaRPr lang="zh-TW" altLang="en-US" sz="28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向上箭號 11"/>
          <p:cNvSpPr/>
          <p:nvPr/>
        </p:nvSpPr>
        <p:spPr>
          <a:xfrm>
            <a:off x="6228184" y="5445224"/>
            <a:ext cx="1224136" cy="1412776"/>
          </a:xfrm>
          <a:prstGeom prst="upArrow">
            <a:avLst>
              <a:gd name="adj1" fmla="val 50000"/>
              <a:gd name="adj2" fmla="val 462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solidFill>
                  <a:srgbClr val="3802FE"/>
                </a:solidFill>
                <a:ea typeface="標楷體" pitchFamily="65" charset="-120"/>
              </a:rPr>
              <a:t>苑囿</a:t>
            </a:r>
            <a:endParaRPr lang="zh-TW" altLang="en-US" sz="3600" dirty="0"/>
          </a:p>
        </p:txBody>
      </p:sp>
    </p:spTree>
  </p:cSld>
  <p:clrMapOvr>
    <a:masterClrMapping/>
  </p:clrMapOvr>
  <p:transition advTm="1529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orient="vert"/>
          </p:nvPr>
        </p:nvSpPr>
        <p:spPr>
          <a:xfrm>
            <a:off x="6012160" y="274638"/>
            <a:ext cx="2674640" cy="5851525"/>
          </a:xfrm>
        </p:spPr>
        <p:txBody>
          <a:bodyPr/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見翰林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歐陽公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，聽其議論之宏辯，觀其容貌之秀偉，與其門人賢大夫遊，而後之天下之文章聚乎此也。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直排文字版面配置區 4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Picture 4" descr="ouyangxiu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04664"/>
            <a:ext cx="3744416" cy="559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向右箭號 5"/>
          <p:cNvSpPr/>
          <p:nvPr/>
        </p:nvSpPr>
        <p:spPr>
          <a:xfrm>
            <a:off x="611560" y="1412776"/>
            <a:ext cx="1728192" cy="3456384"/>
          </a:xfrm>
          <a:prstGeom prst="rightArrow">
            <a:avLst>
              <a:gd name="adj1" fmla="val 77967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於人見歐陽公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advTm="12437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線單箭頭接點 22"/>
          <p:cNvCxnSpPr/>
          <p:nvPr/>
        </p:nvCxnSpPr>
        <p:spPr>
          <a:xfrm>
            <a:off x="5868144" y="1340768"/>
            <a:ext cx="93610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資料庫圖表 23"/>
          <p:cNvGraphicFramePr/>
          <p:nvPr/>
        </p:nvGraphicFramePr>
        <p:xfrm>
          <a:off x="323528" y="980728"/>
          <a:ext cx="79208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放大你的格局，</a:t>
            </a:r>
            <a:b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人一輩子要有一次壯遊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6" descr="bbk0000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EF9"/>
              </a:clrFrom>
              <a:clrTo>
                <a:srgbClr val="FFFEF9">
                  <a:alpha val="0"/>
                </a:srgbClr>
              </a:clrTo>
            </a:clrChange>
          </a:blip>
          <a:srcRect r="2992"/>
          <a:stretch>
            <a:fillRect/>
          </a:stretch>
        </p:blipFill>
        <p:spPr bwMode="auto">
          <a:xfrm>
            <a:off x="0" y="1556792"/>
            <a:ext cx="3132869" cy="443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bk00007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3656013"/>
            <a:ext cx="4465637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bbk00000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3587" y="1196752"/>
            <a:ext cx="3300413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07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254888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有一種旅行，方法很貧窮，卻可以改變人的一生。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培養獨自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「闖」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的能力，才能開創個人與國家的競爭力。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8" descr="bbk00008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 contrast="6000"/>
          </a:blip>
          <a:srcRect b="3877"/>
          <a:stretch>
            <a:fillRect/>
          </a:stretch>
        </p:blipFill>
        <p:spPr bwMode="auto">
          <a:xfrm>
            <a:off x="5364088" y="2204864"/>
            <a:ext cx="3275013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bbk00002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FF2"/>
              </a:clrFrom>
              <a:clrTo>
                <a:srgbClr val="FDFFF2">
                  <a:alpha val="0"/>
                </a:srgbClr>
              </a:clrTo>
            </a:clrChange>
            <a:lum bright="6000" contrast="6000"/>
          </a:blip>
          <a:srcRect l="13034"/>
          <a:stretch>
            <a:fillRect/>
          </a:stretch>
        </p:blipFill>
        <p:spPr bwMode="auto">
          <a:xfrm>
            <a:off x="0" y="2701925"/>
            <a:ext cx="530225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880319"/>
          </a:xfrm>
        </p:spPr>
        <p:txBody>
          <a:bodyPr/>
          <a:lstStyle/>
          <a:p>
            <a:r>
              <a:rPr lang="zh-TW" altLang="en-US" sz="6000" b="1" dirty="0" smtClean="0">
                <a:latin typeface="華康行楷體W5(P)" pitchFamily="66" charset="-120"/>
                <a:ea typeface="華康行楷體W5(P)" pitchFamily="66" charset="-120"/>
              </a:rPr>
              <a:t>年輕的你</a:t>
            </a:r>
            <a:r>
              <a:rPr lang="en-US" altLang="zh-TW" sz="6000" b="1" dirty="0" smtClean="0">
                <a:latin typeface="華康行楷體W5(P)" pitchFamily="66" charset="-120"/>
                <a:ea typeface="華康行楷體W5(P)" pitchFamily="66" charset="-120"/>
              </a:rPr>
              <a:t/>
            </a:r>
            <a:br>
              <a:rPr lang="en-US" altLang="zh-TW" sz="6000" b="1" dirty="0" smtClean="0">
                <a:latin typeface="華康行楷體W5(P)" pitchFamily="66" charset="-120"/>
                <a:ea typeface="華康行楷體W5(P)" pitchFamily="66" charset="-120"/>
              </a:rPr>
            </a:br>
            <a:r>
              <a:rPr lang="zh-TW" altLang="en-US" sz="6000" b="1" dirty="0" smtClean="0">
                <a:latin typeface="華康行楷體W5(P)" pitchFamily="66" charset="-120"/>
                <a:ea typeface="華康行楷體W5(P)" pitchFamily="66" charset="-120"/>
              </a:rPr>
              <a:t>你要如何自我推薦</a:t>
            </a:r>
            <a:r>
              <a:rPr lang="en-US" altLang="zh-TW" sz="6000" b="1" dirty="0" smtClean="0">
                <a:latin typeface="華康行楷體W5(P)" pitchFamily="66" charset="-120"/>
                <a:ea typeface="華康行楷體W5(P)" pitchFamily="66" charset="-120"/>
              </a:rPr>
              <a:t>?</a:t>
            </a:r>
            <a:endParaRPr lang="zh-TW" altLang="en-US" sz="6000" b="1" dirty="0">
              <a:latin typeface="華康行楷體W5(P)" pitchFamily="66" charset="-120"/>
              <a:ea typeface="華康行楷體W5(P)" pitchFamily="66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  <p:transition advTm="4579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CSC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9D4095AFEE790E42B52CF3AD35B999BF040086E71550AC00CE488731BAE03648ABFB" ma:contentTypeVersion="47" ma:contentTypeDescription="Create a new document." ma:contentTypeScope="" ma:versionID="7a4c915702e1b4ce6c12e558771df535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452F11C-5B25-4244-BCD8-7B88E49512DE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808DE6DB-EBF7-4B58-8E67-49C7655B9E3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0AD166D-B88B-48E8-85F6-5E4473ECF7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CSC</Template>
  <TotalTime>602</TotalTime>
  <Words>1529</Words>
  <Application>Microsoft Office PowerPoint</Application>
  <PresentationFormat>如螢幕大小 (4:3)</PresentationFormat>
  <Paragraphs>193</Paragraphs>
  <Slides>28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29" baseType="lpstr">
      <vt:lpstr>CSC</vt:lpstr>
      <vt:lpstr>上樞密韓太尉書</vt:lpstr>
      <vt:lpstr>壹、作者─蘇轍</vt:lpstr>
      <vt:lpstr>家世背景</vt:lpstr>
      <vt:lpstr>蘇洵〈名二字說〉</vt:lpstr>
      <vt:lpstr>四川眉山三蘇像 </vt:lpstr>
      <vt:lpstr>經歷</vt:lpstr>
      <vt:lpstr>投影片 7</vt:lpstr>
      <vt:lpstr>性格、主張</vt:lpstr>
      <vt:lpstr>文學成就—散文</vt:lpstr>
      <vt:lpstr>文學成就—詩、詞</vt:lpstr>
      <vt:lpstr>大蘇、小蘇</vt:lpstr>
      <vt:lpstr>兄弟情</vt:lpstr>
      <vt:lpstr>著作</vt:lpstr>
      <vt:lpstr>二、題解─全文背景</vt:lpstr>
      <vt:lpstr>韓太尉─韓琦</vt:lpstr>
      <vt:lpstr>自薦策略</vt:lpstr>
      <vt:lpstr>寫作策略</vt:lpstr>
      <vt:lpstr>文  體</vt:lpstr>
      <vt:lpstr>第一段</vt:lpstr>
      <vt:lpstr>嵩山〈位於河南省登封縣北〉</vt:lpstr>
      <vt:lpstr>北顧黃何之奔流 ─於水見黃河之大且深 </vt:lpstr>
      <vt:lpstr>至京師</vt:lpstr>
      <vt:lpstr>仰觀天子宮闕之壯，與倉廪、府庫、城池、苑囿之富且大也，而後知天下之壯麗</vt:lpstr>
      <vt:lpstr>見翰林歐陽公，聽其議論之宏辯，觀其容貌之秀偉，與其門人賢大夫遊，而後之天下之文章聚乎此也。</vt:lpstr>
      <vt:lpstr>投影片 25</vt:lpstr>
      <vt:lpstr>放大你的格局， 人一輩子要有一次壯遊</vt:lpstr>
      <vt:lpstr>投影片 27</vt:lpstr>
      <vt:lpstr>年輕的你 你要如何自我推薦?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subject/>
  <dc:creator>紀佳琪</dc:creator>
  <cp:keywords/>
  <dc:description/>
  <cp:lastModifiedBy>紀佳琪</cp:lastModifiedBy>
  <cp:revision>48</cp:revision>
  <dcterms:created xsi:type="dcterms:W3CDTF">2011-11-28T01:19:25Z</dcterms:created>
  <dcterms:modified xsi:type="dcterms:W3CDTF">2012-12-24T05:53:50Z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TC030001302</vt:lpwstr>
  </property>
  <property fmtid="{D5CDD505-2E9C-101B-9397-08002B2CF9AE}" pid="3" name="_MsoHelpTopicId">
    <vt:lpwstr/>
  </property>
</Properties>
</file>